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0"/>
  </p:notesMasterIdLst>
  <p:sldIdLst>
    <p:sldId id="284" r:id="rId2"/>
    <p:sldId id="257" r:id="rId3"/>
    <p:sldId id="283" r:id="rId4"/>
    <p:sldId id="256" r:id="rId5"/>
    <p:sldId id="258" r:id="rId6"/>
    <p:sldId id="259" r:id="rId7"/>
    <p:sldId id="260" r:id="rId8"/>
    <p:sldId id="261" r:id="rId9"/>
    <p:sldId id="262"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Lst>
  <p:sldSz cx="9144000" cy="6858000" type="screen4x3"/>
  <p:notesSz cx="6797675" cy="99266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3108"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5620"/>
    <p:restoredTop sz="94660"/>
  </p:normalViewPr>
  <p:slideViewPr>
    <p:cSldViewPr snapToGrid="0" showGuides="1">
      <p:cViewPr varScale="1">
        <p:scale>
          <a:sx n="106" d="100"/>
          <a:sy n="106" d="100"/>
        </p:scale>
        <p:origin x="966" y="96"/>
      </p:cViewPr>
      <p:guideLst>
        <p:guide orient="horz" pos="2160"/>
        <p:guide pos="2880"/>
      </p:guideLst>
    </p:cSldViewPr>
  </p:slideViewPr>
  <p:notesTextViewPr>
    <p:cViewPr>
      <p:scale>
        <a:sx n="3" d="2"/>
        <a:sy n="3" d="2"/>
      </p:scale>
      <p:origin x="0" y="0"/>
    </p:cViewPr>
  </p:notesTextViewPr>
  <p:notesViewPr>
    <p:cSldViewPr snapToGrid="0" showGuides="1">
      <p:cViewPr>
        <p:scale>
          <a:sx n="100" d="100"/>
          <a:sy n="100" d="100"/>
        </p:scale>
        <p:origin x="2634" y="72"/>
      </p:cViewPr>
      <p:guideLst>
        <p:guide orient="horz" pos="3108"/>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27EF485A-3BBA-48C8-A899-B5F403CCF7FE}" type="datetimeFigureOut">
              <a:rPr lang="fr-FR" smtClean="0"/>
              <a:t>21/02/2019</a:t>
            </a:fld>
            <a:endParaRPr lang="fr-FR"/>
          </a:p>
        </p:txBody>
      </p:sp>
      <p:sp>
        <p:nvSpPr>
          <p:cNvPr id="4" name="Espace réservé de l'image des diapositives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8ECCDAE1-BCB9-4D8F-BAA1-0BFC59B39D34}" type="slidenum">
              <a:rPr lang="fr-FR" smtClean="0"/>
              <a:t>‹N°›</a:t>
            </a:fld>
            <a:endParaRPr lang="fr-FR"/>
          </a:p>
        </p:txBody>
      </p:sp>
    </p:spTree>
    <p:extLst>
      <p:ext uri="{BB962C8B-B14F-4D97-AF65-F5344CB8AC3E}">
        <p14:creationId xmlns:p14="http://schemas.microsoft.com/office/powerpoint/2010/main" val="22124518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ECCDAE1-BCB9-4D8F-BAA1-0BFC59B39D34}" type="slidenum">
              <a:rPr lang="fr-FR" smtClean="0"/>
              <a:t>1</a:t>
            </a:fld>
            <a:endParaRPr lang="fr-FR"/>
          </a:p>
        </p:txBody>
      </p:sp>
    </p:spTree>
    <p:extLst>
      <p:ext uri="{BB962C8B-B14F-4D97-AF65-F5344CB8AC3E}">
        <p14:creationId xmlns:p14="http://schemas.microsoft.com/office/powerpoint/2010/main" val="13413749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a:r>
              <a:rPr lang="fr-FR" dirty="0" smtClean="0"/>
              <a:t>Au terme de ce travail de collecte et de réflexion, trois priorités se sont vite dégagées dans notre projet…</a:t>
            </a:r>
          </a:p>
          <a:p>
            <a:pPr lvl="0"/>
            <a:endParaRPr lang="fr-FR" dirty="0" smtClean="0"/>
          </a:p>
          <a:p>
            <a:r>
              <a:rPr lang="fr-FR" b="1" dirty="0" smtClean="0"/>
              <a:t>La priorité 1 est « </a:t>
            </a:r>
            <a:r>
              <a:rPr lang="fr-FR" b="1" dirty="0" smtClean="0"/>
              <a:t> La personne toujours au cœur de notre action  »</a:t>
            </a:r>
          </a:p>
          <a:p>
            <a:endParaRPr lang="fr-FR" dirty="0" smtClean="0"/>
          </a:p>
          <a:p>
            <a:r>
              <a:rPr lang="fr-FR" b="1" dirty="0" smtClean="0"/>
              <a:t>La priorité 2 est «  </a:t>
            </a:r>
            <a:r>
              <a:rPr lang="fr-FR" b="1" dirty="0" smtClean="0"/>
              <a:t>Des réponses apportées aux besoins des territoires avec les partenaires  »</a:t>
            </a:r>
          </a:p>
          <a:p>
            <a:endParaRPr lang="fr-FR" dirty="0" smtClean="0"/>
          </a:p>
          <a:p>
            <a:r>
              <a:rPr lang="fr-FR" b="1" dirty="0" smtClean="0"/>
              <a:t>La priorité 3 est «  </a:t>
            </a:r>
            <a:r>
              <a:rPr lang="fr-FR" b="1" dirty="0" smtClean="0"/>
              <a:t>Des équipes mobilisées et fédérées autour du projet  ».</a:t>
            </a:r>
            <a:endParaRPr lang="fr-FR" dirty="0" smtClean="0"/>
          </a:p>
          <a:p>
            <a:endParaRPr lang="fr-FR" dirty="0" smtClean="0"/>
          </a:p>
          <a:p>
            <a:r>
              <a:rPr lang="fr-FR" dirty="0" smtClean="0"/>
              <a:t>Ça mérite quelques précisions…</a:t>
            </a:r>
            <a:endParaRPr lang="fr-FR" dirty="0"/>
          </a:p>
        </p:txBody>
      </p:sp>
      <p:sp>
        <p:nvSpPr>
          <p:cNvPr id="4" name="Espace réservé du numéro de diapositive 3"/>
          <p:cNvSpPr>
            <a:spLocks noGrp="1"/>
          </p:cNvSpPr>
          <p:nvPr>
            <p:ph type="sldNum" sz="quarter" idx="10"/>
          </p:nvPr>
        </p:nvSpPr>
        <p:spPr/>
        <p:txBody>
          <a:bodyPr/>
          <a:lstStyle/>
          <a:p>
            <a:fld id="{8ECCDAE1-BCB9-4D8F-BAA1-0BFC59B39D34}" type="slidenum">
              <a:rPr lang="fr-FR" smtClean="0"/>
              <a:t>10</a:t>
            </a:fld>
            <a:endParaRPr lang="fr-FR"/>
          </a:p>
        </p:txBody>
      </p:sp>
    </p:spTree>
    <p:extLst>
      <p:ext uri="{BB962C8B-B14F-4D97-AF65-F5344CB8AC3E}">
        <p14:creationId xmlns:p14="http://schemas.microsoft.com/office/powerpoint/2010/main" val="9633410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P</a:t>
            </a:r>
            <a:r>
              <a:rPr lang="fr-FR" b="1" dirty="0" smtClean="0"/>
              <a:t>riorité 1. La </a:t>
            </a:r>
            <a:r>
              <a:rPr lang="fr-FR" b="1" dirty="0"/>
              <a:t>personne toujours au cœur de notre action </a:t>
            </a:r>
            <a:endParaRPr lang="fr-FR" dirty="0"/>
          </a:p>
          <a:p>
            <a:pPr lvl="0"/>
            <a:endParaRPr lang="fr-FR" dirty="0" smtClean="0"/>
          </a:p>
          <a:p>
            <a:pPr lvl="0"/>
            <a:r>
              <a:rPr lang="fr-FR" dirty="0" smtClean="0"/>
              <a:t>Même si </a:t>
            </a:r>
            <a:r>
              <a:rPr lang="fr-FR" dirty="0"/>
              <a:t>cela peut paraître évident, il est indispensable de le rappeler : la personne </a:t>
            </a:r>
            <a:r>
              <a:rPr lang="fr-FR" dirty="0" smtClean="0"/>
              <a:t>est, </a:t>
            </a:r>
            <a:r>
              <a:rPr lang="fr-FR" dirty="0"/>
              <a:t>et restera </a:t>
            </a:r>
            <a:r>
              <a:rPr lang="fr-FR" dirty="0" smtClean="0"/>
              <a:t>toujours, </a:t>
            </a:r>
            <a:r>
              <a:rPr lang="fr-FR" dirty="0"/>
              <a:t>la première priorité </a:t>
            </a:r>
            <a:r>
              <a:rPr lang="fr-FR" dirty="0" smtClean="0"/>
              <a:t>de l’action d’Alfa3a.</a:t>
            </a:r>
            <a:endParaRPr lang="fr-FR" dirty="0"/>
          </a:p>
          <a:p>
            <a:pPr lvl="0"/>
            <a:endParaRPr lang="fr-FR" dirty="0" smtClean="0"/>
          </a:p>
          <a:p>
            <a:pPr lvl="0"/>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8ECCDAE1-BCB9-4D8F-BAA1-0BFC59B39D34}" type="slidenum">
              <a:rPr lang="fr-FR" smtClean="0"/>
              <a:t>11</a:t>
            </a:fld>
            <a:endParaRPr lang="fr-FR"/>
          </a:p>
        </p:txBody>
      </p:sp>
    </p:spTree>
    <p:extLst>
      <p:ext uri="{BB962C8B-B14F-4D97-AF65-F5344CB8AC3E}">
        <p14:creationId xmlns:p14="http://schemas.microsoft.com/office/powerpoint/2010/main" val="1435507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smtClean="0"/>
              <a:t>Priorité 2 : Des </a:t>
            </a:r>
            <a:r>
              <a:rPr lang="fr-FR" b="1" dirty="0"/>
              <a:t>réponses apportées aux besoins des territoires avec les partenaires </a:t>
            </a:r>
            <a:endParaRPr lang="fr-FR" dirty="0"/>
          </a:p>
          <a:p>
            <a:r>
              <a:rPr lang="fr-FR" b="1" dirty="0"/>
              <a:t> </a:t>
            </a:r>
            <a:endParaRPr lang="fr-FR" dirty="0"/>
          </a:p>
          <a:p>
            <a:pPr lvl="0"/>
            <a:r>
              <a:rPr lang="fr-FR" dirty="0" smtClean="0"/>
              <a:t>Cette priorité s’explique parce </a:t>
            </a:r>
            <a:r>
              <a:rPr lang="fr-FR" dirty="0"/>
              <a:t>que nous devrons travailler de façon plus étroite avec l’ensemble de nos partenaires, qu’il s’agisse de nos « clients » ou d’autres acteurs associatifs. </a:t>
            </a:r>
            <a:br>
              <a:rPr lang="fr-FR" dirty="0"/>
            </a:br>
            <a:r>
              <a:rPr lang="fr-FR" dirty="0" smtClean="0"/>
              <a:t>C’est </a:t>
            </a:r>
            <a:r>
              <a:rPr lang="fr-FR" dirty="0"/>
              <a:t>ce travail en partenariat qui nous permettra d’apporter les réponses les plus adaptées aux différents besoins de chaque territoire. </a:t>
            </a:r>
          </a:p>
          <a:p>
            <a:r>
              <a:rPr lang="fr-FR" dirty="0"/>
              <a:t> </a:t>
            </a:r>
          </a:p>
          <a:p>
            <a:pPr lvl="0"/>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8ECCDAE1-BCB9-4D8F-BAA1-0BFC59B39D34}" type="slidenum">
              <a:rPr lang="fr-FR" smtClean="0"/>
              <a:t>12</a:t>
            </a:fld>
            <a:endParaRPr lang="fr-FR"/>
          </a:p>
        </p:txBody>
      </p:sp>
    </p:spTree>
    <p:extLst>
      <p:ext uri="{BB962C8B-B14F-4D97-AF65-F5344CB8AC3E}">
        <p14:creationId xmlns:p14="http://schemas.microsoft.com/office/powerpoint/2010/main" val="31990130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ECCDAE1-BCB9-4D8F-BAA1-0BFC59B39D34}" type="slidenum">
              <a:rPr lang="fr-FR" smtClean="0"/>
              <a:t>13</a:t>
            </a:fld>
            <a:endParaRPr lang="fr-FR"/>
          </a:p>
        </p:txBody>
      </p:sp>
    </p:spTree>
    <p:extLst>
      <p:ext uri="{BB962C8B-B14F-4D97-AF65-F5344CB8AC3E}">
        <p14:creationId xmlns:p14="http://schemas.microsoft.com/office/powerpoint/2010/main" val="15301910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smtClean="0"/>
              <a:t>Priorité 3 : Des </a:t>
            </a:r>
            <a:r>
              <a:rPr lang="fr-FR" b="1" dirty="0"/>
              <a:t>équipes mobilisées et fédérées autour du projet </a:t>
            </a:r>
            <a:endParaRPr lang="fr-FR" dirty="0"/>
          </a:p>
          <a:p>
            <a:r>
              <a:rPr lang="fr-FR" b="1" dirty="0"/>
              <a:t> </a:t>
            </a:r>
            <a:endParaRPr lang="fr-FR" dirty="0"/>
          </a:p>
          <a:p>
            <a:pPr lvl="0"/>
            <a:r>
              <a:rPr lang="fr-FR" dirty="0" smtClean="0"/>
              <a:t>Car nous </a:t>
            </a:r>
            <a:r>
              <a:rPr lang="fr-FR" dirty="0"/>
              <a:t>devrons être unis et mobilisés autour de ce projet ambitieux. </a:t>
            </a:r>
            <a:endParaRPr lang="fr-FR" dirty="0" smtClean="0"/>
          </a:p>
          <a:p>
            <a:pPr lvl="0"/>
            <a:endParaRPr lang="fr-FR" dirty="0" smtClean="0"/>
          </a:p>
          <a:p>
            <a:pPr lvl="0"/>
            <a:r>
              <a:rPr lang="fr-FR" dirty="0" smtClean="0"/>
              <a:t>En </a:t>
            </a:r>
            <a:r>
              <a:rPr lang="fr-FR" dirty="0"/>
              <a:t>effet, lorsque le contexte institutionnel, économique et politique est difficile, voire contraignant, ce sont la pérennité de notre ambition, la force de notre énergie collective, et la richesse de nos idées qui feront toujours la qualité de notre mission au service de la personne. </a:t>
            </a:r>
          </a:p>
          <a:p>
            <a:r>
              <a:rPr lang="fr-FR" dirty="0"/>
              <a:t> </a:t>
            </a:r>
          </a:p>
          <a:p>
            <a:pPr lvl="0"/>
            <a:r>
              <a:rPr lang="fr-FR" dirty="0"/>
              <a:t> </a:t>
            </a:r>
            <a:endParaRPr lang="fr-FR" dirty="0" smtClean="0"/>
          </a:p>
          <a:p>
            <a:pPr lvl="0"/>
            <a:r>
              <a:rPr lang="fr-FR" dirty="0" smtClean="0"/>
              <a:t>Chacune des priorités est portée par un sponsor, membre du Comité de direction.</a:t>
            </a:r>
          </a:p>
          <a:p>
            <a:endParaRPr lang="fr-FR" dirty="0"/>
          </a:p>
        </p:txBody>
      </p:sp>
      <p:sp>
        <p:nvSpPr>
          <p:cNvPr id="4" name="Espace réservé du numéro de diapositive 3"/>
          <p:cNvSpPr>
            <a:spLocks noGrp="1"/>
          </p:cNvSpPr>
          <p:nvPr>
            <p:ph type="sldNum" sz="quarter" idx="10"/>
          </p:nvPr>
        </p:nvSpPr>
        <p:spPr/>
        <p:txBody>
          <a:bodyPr/>
          <a:lstStyle/>
          <a:p>
            <a:fld id="{8ECCDAE1-BCB9-4D8F-BAA1-0BFC59B39D34}" type="slidenum">
              <a:rPr lang="fr-FR" smtClean="0"/>
              <a:t>14</a:t>
            </a:fld>
            <a:endParaRPr lang="fr-FR"/>
          </a:p>
        </p:txBody>
      </p:sp>
    </p:spTree>
    <p:extLst>
      <p:ext uri="{BB962C8B-B14F-4D97-AF65-F5344CB8AC3E}">
        <p14:creationId xmlns:p14="http://schemas.microsoft.com/office/powerpoint/2010/main" val="20768972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Une fois ces grandes priorités définies, </a:t>
            </a:r>
          </a:p>
          <a:p>
            <a:r>
              <a:rPr lang="fr-FR" dirty="0"/>
              <a:t> </a:t>
            </a:r>
          </a:p>
          <a:p>
            <a:pPr lvl="0"/>
            <a:r>
              <a:rPr lang="fr-FR" dirty="0"/>
              <a:t>10 axes d’amélioration ont été identifiés autour des 3 priorités </a:t>
            </a:r>
          </a:p>
          <a:p>
            <a:r>
              <a:rPr lang="fr-FR" dirty="0"/>
              <a:t> </a:t>
            </a:r>
          </a:p>
          <a:p>
            <a:r>
              <a:rPr lang="fr-FR" dirty="0"/>
              <a:t> </a:t>
            </a:r>
          </a:p>
          <a:p>
            <a:endParaRPr lang="fr-FR" dirty="0"/>
          </a:p>
        </p:txBody>
      </p:sp>
      <p:sp>
        <p:nvSpPr>
          <p:cNvPr id="4" name="Espace réservé du numéro de diapositive 3"/>
          <p:cNvSpPr>
            <a:spLocks noGrp="1"/>
          </p:cNvSpPr>
          <p:nvPr>
            <p:ph type="sldNum" sz="quarter" idx="10"/>
          </p:nvPr>
        </p:nvSpPr>
        <p:spPr/>
        <p:txBody>
          <a:bodyPr/>
          <a:lstStyle/>
          <a:p>
            <a:fld id="{8ECCDAE1-BCB9-4D8F-BAA1-0BFC59B39D34}" type="slidenum">
              <a:rPr lang="fr-FR" smtClean="0"/>
              <a:t>15</a:t>
            </a:fld>
            <a:endParaRPr lang="fr-FR"/>
          </a:p>
        </p:txBody>
      </p:sp>
    </p:spTree>
    <p:extLst>
      <p:ext uri="{BB962C8B-B14F-4D97-AF65-F5344CB8AC3E}">
        <p14:creationId xmlns:p14="http://schemas.microsoft.com/office/powerpoint/2010/main" val="33398950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a:r>
              <a:rPr lang="fr-FR" dirty="0" smtClean="0"/>
              <a:t>Et 10 groupes de travail se sont constitués pour mettre en place des actions qui seront évaluées en 2021.</a:t>
            </a:r>
          </a:p>
          <a:p>
            <a:pPr lvl="0"/>
            <a:endParaRPr lang="fr-FR" dirty="0" smtClean="0"/>
          </a:p>
          <a:p>
            <a:pPr lvl="0"/>
            <a:r>
              <a:rPr lang="fr-FR" dirty="0" smtClean="0"/>
              <a:t>Dès l’assemblée annuelle 2017, un appel aux salariés volontaire a été lancé.</a:t>
            </a:r>
          </a:p>
          <a:p>
            <a:pPr lvl="0"/>
            <a:r>
              <a:rPr lang="fr-FR" dirty="0" smtClean="0"/>
              <a:t>Ce sont 90 contributeurs qui ont fait le choix de s’investir dans le projet.</a:t>
            </a:r>
          </a:p>
          <a:p>
            <a:pPr lvl="0"/>
            <a:r>
              <a:rPr lang="fr-FR" dirty="0" smtClean="0"/>
              <a:t>Chaque année, à l’assemblée des salariés, un nouvel appel est lancé pour inviter les nouveaux collaborateurs qui le souhaite à participer à l’aventure.</a:t>
            </a:r>
          </a:p>
          <a:p>
            <a:pPr lvl="0"/>
            <a:endParaRPr lang="fr-FR" dirty="0" smtClean="0"/>
          </a:p>
          <a:p>
            <a:pPr lvl="0"/>
            <a:r>
              <a:rPr lang="fr-FR" dirty="0" smtClean="0"/>
              <a:t>Il s’agit vraiment d’une méthode collaborative voulue au plus près des réalités de terrain.</a:t>
            </a:r>
          </a:p>
          <a:p>
            <a:endParaRPr lang="fr-FR" dirty="0"/>
          </a:p>
        </p:txBody>
      </p:sp>
      <p:sp>
        <p:nvSpPr>
          <p:cNvPr id="4" name="Espace réservé du numéro de diapositive 3"/>
          <p:cNvSpPr>
            <a:spLocks noGrp="1"/>
          </p:cNvSpPr>
          <p:nvPr>
            <p:ph type="sldNum" sz="quarter" idx="10"/>
          </p:nvPr>
        </p:nvSpPr>
        <p:spPr/>
        <p:txBody>
          <a:bodyPr/>
          <a:lstStyle/>
          <a:p>
            <a:fld id="{8ECCDAE1-BCB9-4D8F-BAA1-0BFC59B39D34}" type="slidenum">
              <a:rPr lang="fr-FR" smtClean="0"/>
              <a:t>16</a:t>
            </a:fld>
            <a:endParaRPr lang="fr-FR"/>
          </a:p>
        </p:txBody>
      </p:sp>
    </p:spTree>
    <p:extLst>
      <p:ext uri="{BB962C8B-B14F-4D97-AF65-F5344CB8AC3E}">
        <p14:creationId xmlns:p14="http://schemas.microsoft.com/office/powerpoint/2010/main" val="14105632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79767" y="4777194"/>
            <a:ext cx="5711935" cy="3908614"/>
          </a:xfrm>
        </p:spPr>
        <p:txBody>
          <a:bodyPr/>
          <a:lstStyle/>
          <a:p>
            <a:pPr lvl="0"/>
            <a:r>
              <a:rPr lang="fr-FR" dirty="0" smtClean="0"/>
              <a:t>3 </a:t>
            </a:r>
            <a:r>
              <a:rPr lang="fr-FR" dirty="0"/>
              <a:t>axes </a:t>
            </a:r>
            <a:r>
              <a:rPr lang="fr-FR" dirty="0" smtClean="0"/>
              <a:t>de progrès ont </a:t>
            </a:r>
            <a:r>
              <a:rPr lang="fr-FR" dirty="0"/>
              <a:t>été identifiés </a:t>
            </a:r>
            <a:r>
              <a:rPr lang="fr-FR" dirty="0" smtClean="0"/>
              <a:t>pour la priorité 1 </a:t>
            </a:r>
            <a:r>
              <a:rPr lang="fr-FR" dirty="0" smtClean="0"/>
              <a:t>(en orange dans l’image) </a:t>
            </a:r>
            <a:r>
              <a:rPr lang="fr-FR" dirty="0" smtClean="0"/>
              <a:t>: </a:t>
            </a:r>
          </a:p>
          <a:p>
            <a:pPr lvl="0"/>
            <a:r>
              <a:rPr lang="fr-FR" b="1" dirty="0" smtClean="0"/>
              <a:t>La personne toujours au cœur de notre action.</a:t>
            </a:r>
            <a:endParaRPr lang="fr-FR" dirty="0"/>
          </a:p>
          <a:p>
            <a:endParaRPr lang="fr-FR" dirty="0" smtClean="0"/>
          </a:p>
          <a:p>
            <a:r>
              <a:rPr lang="fr-FR" dirty="0" smtClean="0"/>
              <a:t>Avec :</a:t>
            </a:r>
          </a:p>
          <a:p>
            <a:endParaRPr lang="fr-FR" dirty="0"/>
          </a:p>
          <a:p>
            <a:r>
              <a:rPr lang="fr-FR" b="1" dirty="0" smtClean="0"/>
              <a:t>Un premier axe</a:t>
            </a:r>
            <a:r>
              <a:rPr lang="fr-FR" b="1" dirty="0"/>
              <a:t> : Lutter contre toutes les formes de </a:t>
            </a:r>
            <a:r>
              <a:rPr lang="fr-FR" b="1" dirty="0" smtClean="0"/>
              <a:t>discrimination</a:t>
            </a:r>
            <a:endParaRPr lang="fr-FR" dirty="0"/>
          </a:p>
          <a:p>
            <a:r>
              <a:rPr lang="fr-FR" dirty="0"/>
              <a:t> </a:t>
            </a:r>
          </a:p>
          <a:p>
            <a:endParaRPr lang="fr-FR" dirty="0"/>
          </a:p>
        </p:txBody>
      </p:sp>
      <p:sp>
        <p:nvSpPr>
          <p:cNvPr id="4" name="Espace réservé du numéro de diapositive 3"/>
          <p:cNvSpPr>
            <a:spLocks noGrp="1"/>
          </p:cNvSpPr>
          <p:nvPr>
            <p:ph type="sldNum" sz="quarter" idx="10"/>
          </p:nvPr>
        </p:nvSpPr>
        <p:spPr/>
        <p:txBody>
          <a:bodyPr/>
          <a:lstStyle/>
          <a:p>
            <a:fld id="{8ECCDAE1-BCB9-4D8F-BAA1-0BFC59B39D34}" type="slidenum">
              <a:rPr lang="fr-FR" smtClean="0"/>
              <a:t>17</a:t>
            </a:fld>
            <a:endParaRPr lang="fr-FR"/>
          </a:p>
        </p:txBody>
      </p:sp>
    </p:spTree>
    <p:extLst>
      <p:ext uri="{BB962C8B-B14F-4D97-AF65-F5344CB8AC3E}">
        <p14:creationId xmlns:p14="http://schemas.microsoft.com/office/powerpoint/2010/main" val="28915809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smtClean="0"/>
              <a:t>L’axe 2 : Expérimenter des actions sociales innovantes</a:t>
            </a:r>
            <a:endParaRPr lang="fr-FR" dirty="0" smtClean="0"/>
          </a:p>
          <a:p>
            <a:r>
              <a:rPr lang="fr-FR" dirty="0" smtClean="0"/>
              <a:t> </a:t>
            </a:r>
          </a:p>
          <a:p>
            <a:endParaRPr lang="fr-FR" dirty="0"/>
          </a:p>
        </p:txBody>
      </p:sp>
      <p:sp>
        <p:nvSpPr>
          <p:cNvPr id="4" name="Espace réservé du numéro de diapositive 3"/>
          <p:cNvSpPr>
            <a:spLocks noGrp="1"/>
          </p:cNvSpPr>
          <p:nvPr>
            <p:ph type="sldNum" sz="quarter" idx="10"/>
          </p:nvPr>
        </p:nvSpPr>
        <p:spPr/>
        <p:txBody>
          <a:bodyPr/>
          <a:lstStyle/>
          <a:p>
            <a:fld id="{8ECCDAE1-BCB9-4D8F-BAA1-0BFC59B39D34}" type="slidenum">
              <a:rPr lang="fr-FR" smtClean="0"/>
              <a:t>18</a:t>
            </a:fld>
            <a:endParaRPr lang="fr-FR"/>
          </a:p>
        </p:txBody>
      </p:sp>
    </p:spTree>
    <p:extLst>
      <p:ext uri="{BB962C8B-B14F-4D97-AF65-F5344CB8AC3E}">
        <p14:creationId xmlns:p14="http://schemas.microsoft.com/office/powerpoint/2010/main" val="32005727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smtClean="0"/>
              <a:t>Et l’axe 3 : Garantir la qualité et la sécurité des services rendus aux personnes</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8ECCDAE1-BCB9-4D8F-BAA1-0BFC59B39D34}" type="slidenum">
              <a:rPr lang="fr-FR" smtClean="0"/>
              <a:t>19</a:t>
            </a:fld>
            <a:endParaRPr lang="fr-FR"/>
          </a:p>
        </p:txBody>
      </p:sp>
    </p:spTree>
    <p:extLst>
      <p:ext uri="{BB962C8B-B14F-4D97-AF65-F5344CB8AC3E}">
        <p14:creationId xmlns:p14="http://schemas.microsoft.com/office/powerpoint/2010/main" val="6649302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ECCDAE1-BCB9-4D8F-BAA1-0BFC59B39D34}" type="slidenum">
              <a:rPr lang="fr-FR" smtClean="0"/>
              <a:t>2</a:t>
            </a:fld>
            <a:endParaRPr lang="fr-FR"/>
          </a:p>
        </p:txBody>
      </p:sp>
    </p:spTree>
    <p:extLst>
      <p:ext uri="{BB962C8B-B14F-4D97-AF65-F5344CB8AC3E}">
        <p14:creationId xmlns:p14="http://schemas.microsoft.com/office/powerpoint/2010/main" val="9636210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79767" y="4777194"/>
            <a:ext cx="5645847" cy="3908614"/>
          </a:xfrm>
        </p:spPr>
        <p:txBody>
          <a:bodyPr/>
          <a:lstStyle/>
          <a:p>
            <a:r>
              <a:rPr lang="fr-FR" dirty="0"/>
              <a:t> </a:t>
            </a:r>
          </a:p>
          <a:p>
            <a:pPr lvl="0"/>
            <a:r>
              <a:rPr lang="fr-FR" dirty="0"/>
              <a:t>3 axes </a:t>
            </a:r>
            <a:r>
              <a:rPr lang="fr-FR" dirty="0" smtClean="0"/>
              <a:t>de progrès ont </a:t>
            </a:r>
            <a:r>
              <a:rPr lang="fr-FR" dirty="0"/>
              <a:t>été identifiés </a:t>
            </a:r>
            <a:r>
              <a:rPr lang="fr-FR" dirty="0" smtClean="0"/>
              <a:t>pour la priorité 2 </a:t>
            </a:r>
            <a:r>
              <a:rPr lang="fr-FR" dirty="0" smtClean="0"/>
              <a:t>(en vert dans l’image)</a:t>
            </a:r>
            <a:r>
              <a:rPr lang="fr-FR" dirty="0" smtClean="0"/>
              <a:t>: </a:t>
            </a:r>
          </a:p>
          <a:p>
            <a:pPr lvl="0"/>
            <a:r>
              <a:rPr lang="fr-FR" b="1" dirty="0" smtClean="0"/>
              <a:t>D</a:t>
            </a:r>
            <a:r>
              <a:rPr lang="fr-FR" b="1" dirty="0" smtClean="0"/>
              <a:t>es réponses apportées aux besoins des territoires avec les partenaires</a:t>
            </a:r>
            <a:endParaRPr lang="fr-FR" dirty="0"/>
          </a:p>
          <a:p>
            <a:endParaRPr lang="fr-FR" dirty="0" smtClean="0"/>
          </a:p>
          <a:p>
            <a:r>
              <a:rPr lang="fr-FR" dirty="0" smtClean="0"/>
              <a:t>Avec :</a:t>
            </a:r>
          </a:p>
          <a:p>
            <a:endParaRPr lang="fr-FR" dirty="0"/>
          </a:p>
          <a:p>
            <a:r>
              <a:rPr lang="fr-FR" b="1" dirty="0" smtClean="0"/>
              <a:t>L’axe </a:t>
            </a:r>
            <a:r>
              <a:rPr lang="fr-FR" b="1" dirty="0"/>
              <a:t>4 : Privilégier le « Faire avec » les acteurs du territoire »</a:t>
            </a:r>
            <a:endParaRPr lang="fr-FR" dirty="0"/>
          </a:p>
          <a:p>
            <a:r>
              <a:rPr lang="fr-FR" dirty="0"/>
              <a:t> </a:t>
            </a:r>
          </a:p>
        </p:txBody>
      </p:sp>
      <p:sp>
        <p:nvSpPr>
          <p:cNvPr id="4" name="Espace réservé du numéro de diapositive 3"/>
          <p:cNvSpPr>
            <a:spLocks noGrp="1"/>
          </p:cNvSpPr>
          <p:nvPr>
            <p:ph type="sldNum" sz="quarter" idx="10"/>
          </p:nvPr>
        </p:nvSpPr>
        <p:spPr/>
        <p:txBody>
          <a:bodyPr/>
          <a:lstStyle/>
          <a:p>
            <a:fld id="{8ECCDAE1-BCB9-4D8F-BAA1-0BFC59B39D34}" type="slidenum">
              <a:rPr lang="fr-FR" smtClean="0"/>
              <a:t>20</a:t>
            </a:fld>
            <a:endParaRPr lang="fr-FR"/>
          </a:p>
        </p:txBody>
      </p:sp>
    </p:spTree>
    <p:extLst>
      <p:ext uri="{BB962C8B-B14F-4D97-AF65-F5344CB8AC3E}">
        <p14:creationId xmlns:p14="http://schemas.microsoft.com/office/powerpoint/2010/main" val="12764501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smtClean="0"/>
              <a:t>L’axe 5 : Être force de proposition et de conseil dans nos différents métiers </a:t>
            </a:r>
            <a:endParaRPr lang="fr-FR" dirty="0" smtClean="0"/>
          </a:p>
          <a:p>
            <a:r>
              <a:rPr lang="fr-FR" dirty="0" smtClean="0"/>
              <a:t> </a:t>
            </a:r>
          </a:p>
          <a:p>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8ECCDAE1-BCB9-4D8F-BAA1-0BFC59B39D34}" type="slidenum">
              <a:rPr lang="fr-FR" smtClean="0"/>
              <a:t>21</a:t>
            </a:fld>
            <a:endParaRPr lang="fr-FR"/>
          </a:p>
        </p:txBody>
      </p:sp>
    </p:spTree>
    <p:extLst>
      <p:ext uri="{BB962C8B-B14F-4D97-AF65-F5344CB8AC3E}">
        <p14:creationId xmlns:p14="http://schemas.microsoft.com/office/powerpoint/2010/main" val="35677830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79767" y="4777194"/>
            <a:ext cx="5636406" cy="3908614"/>
          </a:xfrm>
        </p:spPr>
        <p:txBody>
          <a:bodyPr/>
          <a:lstStyle/>
          <a:p>
            <a:r>
              <a:rPr lang="fr-FR" b="1" dirty="0" smtClean="0"/>
              <a:t>Et l’axe 6 : Rechercher une adhésion sur les valeurs et susciter l’engagement bénévole </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8ECCDAE1-BCB9-4D8F-BAA1-0BFC59B39D34}" type="slidenum">
              <a:rPr lang="fr-FR" smtClean="0"/>
              <a:t>22</a:t>
            </a:fld>
            <a:endParaRPr lang="fr-FR"/>
          </a:p>
        </p:txBody>
      </p:sp>
    </p:spTree>
    <p:extLst>
      <p:ext uri="{BB962C8B-B14F-4D97-AF65-F5344CB8AC3E}">
        <p14:creationId xmlns:p14="http://schemas.microsoft.com/office/powerpoint/2010/main" val="26669153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Puis 4 axes de progrès ont été définis pour la </a:t>
            </a:r>
            <a:r>
              <a:rPr lang="fr-FR" b="1" dirty="0" smtClean="0"/>
              <a:t>priorité 3 </a:t>
            </a:r>
            <a:r>
              <a:rPr lang="fr-FR" dirty="0" smtClean="0"/>
              <a:t>(en bleu dans l’image) </a:t>
            </a:r>
            <a:r>
              <a:rPr lang="fr-FR" b="1" dirty="0" smtClean="0"/>
              <a:t>: Des </a:t>
            </a:r>
            <a:r>
              <a:rPr lang="fr-FR" b="1" dirty="0"/>
              <a:t>équipes mobilisées et fédérées autour du </a:t>
            </a:r>
            <a:r>
              <a:rPr lang="fr-FR" b="1" dirty="0" smtClean="0"/>
              <a:t>projet.</a:t>
            </a:r>
            <a:r>
              <a:rPr lang="fr-FR" dirty="0" smtClean="0"/>
              <a:t> </a:t>
            </a:r>
            <a:r>
              <a:rPr lang="fr-FR" b="1" dirty="0"/>
              <a:t> </a:t>
            </a:r>
            <a:endParaRPr lang="fr-FR" dirty="0"/>
          </a:p>
          <a:p>
            <a:endParaRPr lang="fr-FR" dirty="0" smtClean="0"/>
          </a:p>
          <a:p>
            <a:r>
              <a:rPr lang="fr-FR" dirty="0" smtClean="0"/>
              <a:t>Avec :</a:t>
            </a:r>
            <a:endParaRPr lang="fr-FR" dirty="0"/>
          </a:p>
          <a:p>
            <a:r>
              <a:rPr lang="fr-FR" dirty="0"/>
              <a:t> </a:t>
            </a:r>
          </a:p>
          <a:p>
            <a:r>
              <a:rPr lang="fr-FR" b="1" dirty="0" smtClean="0"/>
              <a:t>L’axe </a:t>
            </a:r>
            <a:r>
              <a:rPr lang="fr-FR" b="1" dirty="0"/>
              <a:t>7 : Adopter un management fédérateur </a:t>
            </a:r>
            <a:endParaRPr lang="fr-FR" dirty="0"/>
          </a:p>
          <a:p>
            <a:r>
              <a:rPr lang="fr-FR" dirty="0"/>
              <a:t> </a:t>
            </a:r>
          </a:p>
          <a:p>
            <a:endParaRPr lang="fr-FR" dirty="0"/>
          </a:p>
        </p:txBody>
      </p:sp>
      <p:sp>
        <p:nvSpPr>
          <p:cNvPr id="4" name="Espace réservé du numéro de diapositive 3"/>
          <p:cNvSpPr>
            <a:spLocks noGrp="1"/>
          </p:cNvSpPr>
          <p:nvPr>
            <p:ph type="sldNum" sz="quarter" idx="10"/>
          </p:nvPr>
        </p:nvSpPr>
        <p:spPr/>
        <p:txBody>
          <a:bodyPr/>
          <a:lstStyle/>
          <a:p>
            <a:fld id="{8ECCDAE1-BCB9-4D8F-BAA1-0BFC59B39D34}" type="slidenum">
              <a:rPr lang="fr-FR" smtClean="0"/>
              <a:t>23</a:t>
            </a:fld>
            <a:endParaRPr lang="fr-FR"/>
          </a:p>
        </p:txBody>
      </p:sp>
    </p:spTree>
    <p:extLst>
      <p:ext uri="{BB962C8B-B14F-4D97-AF65-F5344CB8AC3E}">
        <p14:creationId xmlns:p14="http://schemas.microsoft.com/office/powerpoint/2010/main" val="41103909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smtClean="0"/>
              <a:t>L’axe 8 : Développer les synergies entre services </a:t>
            </a:r>
            <a:endParaRPr lang="fr-FR" dirty="0" smtClean="0"/>
          </a:p>
          <a:p>
            <a:r>
              <a:rPr lang="fr-FR" dirty="0" smtClean="0"/>
              <a:t> </a:t>
            </a:r>
          </a:p>
          <a:p>
            <a:endParaRPr lang="fr-FR" dirty="0"/>
          </a:p>
        </p:txBody>
      </p:sp>
      <p:sp>
        <p:nvSpPr>
          <p:cNvPr id="4" name="Espace réservé du numéro de diapositive 3"/>
          <p:cNvSpPr>
            <a:spLocks noGrp="1"/>
          </p:cNvSpPr>
          <p:nvPr>
            <p:ph type="sldNum" sz="quarter" idx="10"/>
          </p:nvPr>
        </p:nvSpPr>
        <p:spPr/>
        <p:txBody>
          <a:bodyPr/>
          <a:lstStyle/>
          <a:p>
            <a:fld id="{8ECCDAE1-BCB9-4D8F-BAA1-0BFC59B39D34}" type="slidenum">
              <a:rPr lang="fr-FR" smtClean="0"/>
              <a:t>24</a:t>
            </a:fld>
            <a:endParaRPr lang="fr-FR"/>
          </a:p>
        </p:txBody>
      </p:sp>
    </p:spTree>
    <p:extLst>
      <p:ext uri="{BB962C8B-B14F-4D97-AF65-F5344CB8AC3E}">
        <p14:creationId xmlns:p14="http://schemas.microsoft.com/office/powerpoint/2010/main" val="38558915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smtClean="0"/>
              <a:t>L’axe 9 : Favoriser la qualité de vie au travail </a:t>
            </a:r>
            <a:endParaRPr lang="fr-FR" dirty="0" smtClean="0"/>
          </a:p>
          <a:p>
            <a:r>
              <a:rPr lang="fr-FR" dirty="0" smtClean="0"/>
              <a:t> </a:t>
            </a:r>
          </a:p>
          <a:p>
            <a:endParaRPr lang="fr-FR" dirty="0"/>
          </a:p>
        </p:txBody>
      </p:sp>
      <p:sp>
        <p:nvSpPr>
          <p:cNvPr id="4" name="Espace réservé du numéro de diapositive 3"/>
          <p:cNvSpPr>
            <a:spLocks noGrp="1"/>
          </p:cNvSpPr>
          <p:nvPr>
            <p:ph type="sldNum" sz="quarter" idx="10"/>
          </p:nvPr>
        </p:nvSpPr>
        <p:spPr/>
        <p:txBody>
          <a:bodyPr/>
          <a:lstStyle/>
          <a:p>
            <a:fld id="{8ECCDAE1-BCB9-4D8F-BAA1-0BFC59B39D34}" type="slidenum">
              <a:rPr lang="fr-FR" smtClean="0"/>
              <a:t>25</a:t>
            </a:fld>
            <a:endParaRPr lang="fr-FR"/>
          </a:p>
        </p:txBody>
      </p:sp>
    </p:spTree>
    <p:extLst>
      <p:ext uri="{BB962C8B-B14F-4D97-AF65-F5344CB8AC3E}">
        <p14:creationId xmlns:p14="http://schemas.microsoft.com/office/powerpoint/2010/main" val="23683731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smtClean="0"/>
              <a:t>Et l’axe 10 : Encourager et faciliter le partage de l’information </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8ECCDAE1-BCB9-4D8F-BAA1-0BFC59B39D34}" type="slidenum">
              <a:rPr lang="fr-FR" smtClean="0"/>
              <a:t>26</a:t>
            </a:fld>
            <a:endParaRPr lang="fr-FR"/>
          </a:p>
        </p:txBody>
      </p:sp>
    </p:spTree>
    <p:extLst>
      <p:ext uri="{BB962C8B-B14F-4D97-AF65-F5344CB8AC3E}">
        <p14:creationId xmlns:p14="http://schemas.microsoft.com/office/powerpoint/2010/main" val="23112670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a:r>
              <a:rPr lang="fr-FR" dirty="0" smtClean="0"/>
              <a:t>C’est </a:t>
            </a:r>
            <a:r>
              <a:rPr lang="fr-FR" dirty="0"/>
              <a:t>un travail impressionnant qui est en </a:t>
            </a:r>
            <a:r>
              <a:rPr lang="fr-FR" dirty="0" smtClean="0"/>
              <a:t>cours. Il est </a:t>
            </a:r>
            <a:r>
              <a:rPr lang="fr-FR" dirty="0"/>
              <a:t>essentiel pour l’avenir de notre association</a:t>
            </a:r>
            <a:r>
              <a:rPr lang="fr-FR" dirty="0" smtClean="0"/>
              <a:t>. </a:t>
            </a:r>
          </a:p>
          <a:p>
            <a:pPr lvl="0"/>
            <a:endParaRPr lang="fr-FR" dirty="0"/>
          </a:p>
          <a:p>
            <a:pPr lvl="0"/>
            <a:r>
              <a:rPr lang="fr-FR" dirty="0"/>
              <a:t>De plus, on voit très bien qu’il est le fruit d’une énergie et d’une intelligence collectives </a:t>
            </a:r>
            <a:r>
              <a:rPr lang="fr-FR" dirty="0" smtClean="0"/>
              <a:t>incroyables, </a:t>
            </a:r>
            <a:r>
              <a:rPr lang="fr-FR" dirty="0"/>
              <a:t>déployées </a:t>
            </a:r>
            <a:r>
              <a:rPr lang="fr-FR" dirty="0" smtClean="0"/>
              <a:t>partout ; au </a:t>
            </a:r>
            <a:r>
              <a:rPr lang="fr-FR" dirty="0"/>
              <a:t>siège social, dans les différents centres, sur le terrain avec nos partenaires, </a:t>
            </a:r>
            <a:r>
              <a:rPr lang="fr-FR" dirty="0" smtClean="0"/>
              <a:t>et </a:t>
            </a:r>
            <a:r>
              <a:rPr lang="fr-FR" dirty="0"/>
              <a:t>surtout avec toutes les personnes que nous accompagnons.</a:t>
            </a:r>
          </a:p>
          <a:p>
            <a:endParaRPr lang="fr-FR" dirty="0"/>
          </a:p>
        </p:txBody>
      </p:sp>
      <p:sp>
        <p:nvSpPr>
          <p:cNvPr id="4" name="Espace réservé du numéro de diapositive 3"/>
          <p:cNvSpPr>
            <a:spLocks noGrp="1"/>
          </p:cNvSpPr>
          <p:nvPr>
            <p:ph type="sldNum" sz="quarter" idx="10"/>
          </p:nvPr>
        </p:nvSpPr>
        <p:spPr/>
        <p:txBody>
          <a:bodyPr/>
          <a:lstStyle/>
          <a:p>
            <a:fld id="{8ECCDAE1-BCB9-4D8F-BAA1-0BFC59B39D34}" type="slidenum">
              <a:rPr lang="fr-FR" smtClean="0"/>
              <a:t>27</a:t>
            </a:fld>
            <a:endParaRPr lang="fr-FR"/>
          </a:p>
        </p:txBody>
      </p:sp>
    </p:spTree>
    <p:extLst>
      <p:ext uri="{BB962C8B-B14F-4D97-AF65-F5344CB8AC3E}">
        <p14:creationId xmlns:p14="http://schemas.microsoft.com/office/powerpoint/2010/main" val="1296294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smtClean="0"/>
              <a:t>Il est surtout porteur d’une formidable ambition collective : «</a:t>
            </a:r>
            <a:r>
              <a:rPr lang="fr-FR" b="1" dirty="0"/>
              <a:t> Tous partenaires pour une société à visage humain </a:t>
            </a:r>
            <a:r>
              <a:rPr lang="fr-FR" b="1" dirty="0" smtClean="0"/>
              <a:t>». </a:t>
            </a:r>
            <a:r>
              <a:rPr lang="fr-FR" dirty="0" smtClean="0"/>
              <a:t>Ambition </a:t>
            </a:r>
            <a:r>
              <a:rPr lang="fr-FR" dirty="0" smtClean="0"/>
              <a:t>formulée par le groupe de réflexion et de suivi d’Ambition 2020 et alignée sur le projet associatif d’Alfa3a.</a:t>
            </a:r>
            <a:endParaRPr lang="fr-FR" dirty="0"/>
          </a:p>
          <a:p>
            <a:pPr lvl="0"/>
            <a:endParaRPr lang="fr-FR" dirty="0" smtClean="0"/>
          </a:p>
          <a:p>
            <a:pPr lvl="0"/>
            <a:r>
              <a:rPr lang="fr-FR" dirty="0" smtClean="0"/>
              <a:t>Avec </a:t>
            </a:r>
            <a:r>
              <a:rPr lang="fr-FR" dirty="0"/>
              <a:t>notre ADN et notre projet Ambition 2020 </a:t>
            </a:r>
            <a:r>
              <a:rPr lang="fr-FR" dirty="0" smtClean="0"/>
              <a:t>nous voulons être plus </a:t>
            </a:r>
            <a:r>
              <a:rPr lang="fr-FR" dirty="0"/>
              <a:t>forts collectivement et plus efficaces pour nos publics</a:t>
            </a:r>
            <a:r>
              <a:rPr lang="fr-FR" dirty="0" smtClean="0"/>
              <a:t>.</a:t>
            </a:r>
          </a:p>
          <a:p>
            <a:pPr lvl="0"/>
            <a:endParaRPr lang="fr-FR" dirty="0"/>
          </a:p>
          <a:p>
            <a:pPr lvl="0"/>
            <a:r>
              <a:rPr lang="fr-FR" dirty="0"/>
              <a:t>C’est à la fois la source de notre fierté et la clé de toutes nos réussites, passées et à venir. </a:t>
            </a:r>
          </a:p>
          <a:p>
            <a:pPr lvl="0"/>
            <a:endParaRPr lang="fr-FR" dirty="0" smtClean="0"/>
          </a:p>
          <a:p>
            <a:pPr lvl="0"/>
            <a:r>
              <a:rPr lang="fr-FR" dirty="0" smtClean="0"/>
              <a:t>Et </a:t>
            </a:r>
            <a:r>
              <a:rPr lang="fr-FR" dirty="0"/>
              <a:t>c’est la meilleure façon d’atteindre l’ambition que nous nous sommes fixée, celle d’être tous partenaires pour une société à visage humain.</a:t>
            </a:r>
          </a:p>
          <a:p>
            <a:endParaRPr lang="fr-FR" dirty="0"/>
          </a:p>
        </p:txBody>
      </p:sp>
      <p:sp>
        <p:nvSpPr>
          <p:cNvPr id="4" name="Espace réservé du numéro de diapositive 3"/>
          <p:cNvSpPr>
            <a:spLocks noGrp="1"/>
          </p:cNvSpPr>
          <p:nvPr>
            <p:ph type="sldNum" sz="quarter" idx="10"/>
          </p:nvPr>
        </p:nvSpPr>
        <p:spPr/>
        <p:txBody>
          <a:bodyPr/>
          <a:lstStyle/>
          <a:p>
            <a:fld id="{8ECCDAE1-BCB9-4D8F-BAA1-0BFC59B39D34}" type="slidenum">
              <a:rPr lang="fr-FR" smtClean="0"/>
              <a:t>28</a:t>
            </a:fld>
            <a:endParaRPr lang="fr-FR"/>
          </a:p>
        </p:txBody>
      </p:sp>
    </p:spTree>
    <p:extLst>
      <p:ext uri="{BB962C8B-B14F-4D97-AF65-F5344CB8AC3E}">
        <p14:creationId xmlns:p14="http://schemas.microsoft.com/office/powerpoint/2010/main" val="32029424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a:r>
              <a:rPr lang="fr-FR" sz="1500" dirty="0"/>
              <a:t>Depuis bientôt 50 ans</a:t>
            </a:r>
          </a:p>
          <a:p>
            <a:pPr lvl="0"/>
            <a:r>
              <a:rPr lang="fr-FR" sz="1500" dirty="0"/>
              <a:t>Alfa3a est un acteur du développement social local</a:t>
            </a:r>
          </a:p>
          <a:p>
            <a:endParaRPr lang="fr-FR" dirty="0"/>
          </a:p>
        </p:txBody>
      </p:sp>
      <p:sp>
        <p:nvSpPr>
          <p:cNvPr id="4" name="Espace réservé du numéro de diapositive 3"/>
          <p:cNvSpPr>
            <a:spLocks noGrp="1"/>
          </p:cNvSpPr>
          <p:nvPr>
            <p:ph type="sldNum" sz="quarter" idx="10"/>
          </p:nvPr>
        </p:nvSpPr>
        <p:spPr/>
        <p:txBody>
          <a:bodyPr/>
          <a:lstStyle/>
          <a:p>
            <a:fld id="{8ECCDAE1-BCB9-4D8F-BAA1-0BFC59B39D34}" type="slidenum">
              <a:rPr lang="fr-FR" smtClean="0"/>
              <a:t>3</a:t>
            </a:fld>
            <a:endParaRPr lang="fr-FR"/>
          </a:p>
        </p:txBody>
      </p:sp>
    </p:spTree>
    <p:extLst>
      <p:ext uri="{BB962C8B-B14F-4D97-AF65-F5344CB8AC3E}">
        <p14:creationId xmlns:p14="http://schemas.microsoft.com/office/powerpoint/2010/main" val="38731869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396530" y="4797875"/>
            <a:ext cx="6127349" cy="3908614"/>
          </a:xfrm>
        </p:spPr>
        <p:txBody>
          <a:bodyPr/>
          <a:lstStyle/>
          <a:p>
            <a:r>
              <a:rPr lang="fr-FR" dirty="0"/>
              <a:t>Et si nous sommes reconnus dans notre action, c’est parce que nous avons su rester fidèles au projet associatif voulu par les fondateurs</a:t>
            </a:r>
            <a:r>
              <a:rPr lang="fr-FR" dirty="0" smtClean="0"/>
              <a:t>.</a:t>
            </a:r>
          </a:p>
          <a:p>
            <a:endParaRPr lang="fr-FR" dirty="0"/>
          </a:p>
          <a:p>
            <a:pPr lvl="0"/>
            <a:r>
              <a:rPr lang="fr-FR" dirty="0"/>
              <a:t>Accueillir-Associer-Accompagner : ces trois A constituent notre ADN et fondent toute notre pédagogie de l’accompagnement des personnes</a:t>
            </a:r>
            <a:r>
              <a:rPr lang="fr-FR" dirty="0" smtClean="0"/>
              <a:t>.</a:t>
            </a:r>
          </a:p>
          <a:p>
            <a:pPr lvl="0"/>
            <a:endParaRPr lang="fr-FR" dirty="0"/>
          </a:p>
          <a:p>
            <a:pPr lvl="0"/>
            <a:r>
              <a:rPr lang="fr-FR" dirty="0"/>
              <a:t>Il ne faut jamais l’oublier : c’est le cœur de notre identité ; c’est surtout le sens de notre mission et de notre engagement sur le terrain.</a:t>
            </a:r>
          </a:p>
          <a:p>
            <a:endParaRPr lang="fr-FR" dirty="0" smtClean="0"/>
          </a:p>
          <a:p>
            <a:r>
              <a:rPr lang="fr-FR" i="1" dirty="0" smtClean="0">
                <a:sym typeface="Wingdings" panose="05000000000000000000" pitchFamily="2" charset="2"/>
              </a:rPr>
              <a:t> </a:t>
            </a:r>
            <a:r>
              <a:rPr lang="fr-FR" i="1" dirty="0" smtClean="0"/>
              <a:t>Vous souhaitez en dire plus ?</a:t>
            </a:r>
          </a:p>
          <a:p>
            <a:endParaRPr lang="fr-FR" dirty="0" smtClean="0"/>
          </a:p>
          <a:p>
            <a:r>
              <a:rPr lang="fr-FR" b="1" dirty="0" smtClean="0">
                <a:latin typeface="Smoolthan" panose="02000500000000000000" pitchFamily="2" charset="0"/>
              </a:rPr>
              <a:t>Accueillir</a:t>
            </a:r>
          </a:p>
          <a:p>
            <a:r>
              <a:rPr lang="fr-FR" dirty="0" smtClean="0"/>
              <a:t>Nous </a:t>
            </a:r>
            <a:r>
              <a:rPr lang="fr-FR" dirty="0"/>
              <a:t>considérons chaque personne, avec ses forces </a:t>
            </a:r>
            <a:r>
              <a:rPr lang="fr-FR" dirty="0" smtClean="0"/>
              <a:t>et ses </a:t>
            </a:r>
            <a:r>
              <a:rPr lang="fr-FR" dirty="0"/>
              <a:t>faiblesses, comme un être unique et en tant que tel</a:t>
            </a:r>
            <a:r>
              <a:rPr lang="fr-FR" dirty="0" smtClean="0"/>
              <a:t>, digne </a:t>
            </a:r>
            <a:r>
              <a:rPr lang="fr-FR" dirty="0"/>
              <a:t>de respect et d’attention, quelles que soient </a:t>
            </a:r>
            <a:r>
              <a:rPr lang="fr-FR" dirty="0" smtClean="0"/>
              <a:t>sa situation </a:t>
            </a:r>
            <a:r>
              <a:rPr lang="fr-FR" dirty="0"/>
              <a:t>et ses origines</a:t>
            </a:r>
            <a:r>
              <a:rPr lang="fr-FR" dirty="0" smtClean="0"/>
              <a:t>.</a:t>
            </a:r>
          </a:p>
          <a:p>
            <a:r>
              <a:rPr lang="fr-FR" b="1" dirty="0" smtClean="0">
                <a:latin typeface="Smoolthan" panose="02000500000000000000" pitchFamily="2" charset="0"/>
              </a:rPr>
              <a:t>Associer</a:t>
            </a:r>
          </a:p>
          <a:p>
            <a:r>
              <a:rPr lang="fr-FR" dirty="0"/>
              <a:t>Tout en lui apportant les savoirs qui sont les nôtres, </a:t>
            </a:r>
            <a:r>
              <a:rPr lang="fr-FR" dirty="0" smtClean="0"/>
              <a:t>nous considérons </a:t>
            </a:r>
            <a:r>
              <a:rPr lang="fr-FR" dirty="0"/>
              <a:t>comme </a:t>
            </a:r>
            <a:r>
              <a:rPr lang="fr-FR" dirty="0" smtClean="0"/>
              <a:t>indispensable </a:t>
            </a:r>
            <a:r>
              <a:rPr lang="fr-FR" dirty="0"/>
              <a:t>de rendre à </a:t>
            </a:r>
            <a:r>
              <a:rPr lang="fr-FR" dirty="0" smtClean="0"/>
              <a:t>chaque personne </a:t>
            </a:r>
            <a:r>
              <a:rPr lang="fr-FR" dirty="0"/>
              <a:t>la place qui lui est due, en tant qu’acteur</a:t>
            </a:r>
          </a:p>
          <a:p>
            <a:r>
              <a:rPr lang="fr-FR" dirty="0"/>
              <a:t>de son propre devenir, dans une relation du « faire avec </a:t>
            </a:r>
            <a:r>
              <a:rPr lang="fr-FR" dirty="0" smtClean="0"/>
              <a:t>».</a:t>
            </a:r>
          </a:p>
          <a:p>
            <a:r>
              <a:rPr lang="fr-FR" b="1" dirty="0" smtClean="0">
                <a:latin typeface="Smoolthan" panose="02000500000000000000" pitchFamily="2" charset="0"/>
              </a:rPr>
              <a:t>Accompagner</a:t>
            </a:r>
          </a:p>
          <a:p>
            <a:r>
              <a:rPr lang="fr-FR" dirty="0"/>
              <a:t>Nous contribuons au développement de la </a:t>
            </a:r>
            <a:r>
              <a:rPr lang="fr-FR" dirty="0" smtClean="0"/>
              <a:t>personne pour </a:t>
            </a:r>
            <a:r>
              <a:rPr lang="fr-FR" dirty="0"/>
              <a:t>une meilleure </a:t>
            </a:r>
            <a:r>
              <a:rPr lang="fr-FR" dirty="0" smtClean="0"/>
              <a:t>connaissance </a:t>
            </a:r>
            <a:r>
              <a:rPr lang="fr-FR" dirty="0"/>
              <a:t>d’elle-même </a:t>
            </a:r>
            <a:r>
              <a:rPr lang="fr-FR" dirty="0" smtClean="0"/>
              <a:t>afin qu’elle </a:t>
            </a:r>
            <a:r>
              <a:rPr lang="fr-FR" dirty="0"/>
              <a:t>exerce au mieux sa capacité à agir par </a:t>
            </a:r>
            <a:r>
              <a:rPr lang="fr-FR" dirty="0" smtClean="0"/>
              <a:t>l’exercice de </a:t>
            </a:r>
            <a:r>
              <a:rPr lang="fr-FR" dirty="0"/>
              <a:t>sa volonté, sa curiosité et sa créativité.</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8ECCDAE1-BCB9-4D8F-BAA1-0BFC59B39D34}" type="slidenum">
              <a:rPr lang="fr-FR" smtClean="0"/>
              <a:t>4</a:t>
            </a:fld>
            <a:endParaRPr lang="fr-FR"/>
          </a:p>
        </p:txBody>
      </p:sp>
    </p:spTree>
    <p:extLst>
      <p:ext uri="{BB962C8B-B14F-4D97-AF65-F5344CB8AC3E}">
        <p14:creationId xmlns:p14="http://schemas.microsoft.com/office/powerpoint/2010/main" val="6260872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a:r>
              <a:rPr lang="fr-FR" dirty="0"/>
              <a:t>Voilà pourquoi après les projets Alfa3a 2010 et Alfa3a 2015</a:t>
            </a:r>
            <a:r>
              <a:rPr lang="fr-FR" dirty="0" smtClean="0"/>
              <a:t>…</a:t>
            </a:r>
          </a:p>
          <a:p>
            <a:pPr lvl="0"/>
            <a:endParaRPr lang="fr-FR" dirty="0"/>
          </a:p>
          <a:p>
            <a:pPr lvl="0"/>
            <a:r>
              <a:rPr lang="fr-FR" dirty="0"/>
              <a:t>… il nous est apparu essentiel que notre nouveau projet « Ambition 2020 » s’inscrive pleinement dans la dynamique du projet associatif</a:t>
            </a:r>
            <a:r>
              <a:rPr lang="fr-FR" dirty="0" smtClean="0"/>
              <a:t>…</a:t>
            </a:r>
          </a:p>
          <a:p>
            <a:pPr lvl="0"/>
            <a:endParaRPr lang="fr-FR" dirty="0"/>
          </a:p>
          <a:p>
            <a:pPr lvl="0"/>
            <a:r>
              <a:rPr lang="fr-FR" dirty="0"/>
              <a:t>… pour que chacun et chacune comprenne et se réapproprie le sens de son action au quotidien, toujours au service de la Personne </a:t>
            </a:r>
            <a:r>
              <a:rPr lang="fr-FR" dirty="0" smtClean="0"/>
              <a:t>en l’aidant à révéler et partager ses talents, à construire son parcours de vie et à tisser des liens.</a:t>
            </a:r>
            <a:endParaRPr lang="fr-FR" dirty="0"/>
          </a:p>
          <a:p>
            <a:endParaRPr lang="fr-FR" dirty="0"/>
          </a:p>
        </p:txBody>
      </p:sp>
      <p:sp>
        <p:nvSpPr>
          <p:cNvPr id="4" name="Espace réservé du numéro de diapositive 3"/>
          <p:cNvSpPr>
            <a:spLocks noGrp="1"/>
          </p:cNvSpPr>
          <p:nvPr>
            <p:ph type="sldNum" sz="quarter" idx="10"/>
          </p:nvPr>
        </p:nvSpPr>
        <p:spPr/>
        <p:txBody>
          <a:bodyPr/>
          <a:lstStyle/>
          <a:p>
            <a:fld id="{8ECCDAE1-BCB9-4D8F-BAA1-0BFC59B39D34}" type="slidenum">
              <a:rPr lang="fr-FR" smtClean="0"/>
              <a:t>5</a:t>
            </a:fld>
            <a:endParaRPr lang="fr-FR"/>
          </a:p>
        </p:txBody>
      </p:sp>
    </p:spTree>
    <p:extLst>
      <p:ext uri="{BB962C8B-B14F-4D97-AF65-F5344CB8AC3E}">
        <p14:creationId xmlns:p14="http://schemas.microsoft.com/office/powerpoint/2010/main" val="19760333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a:r>
              <a:rPr lang="fr-FR" dirty="0"/>
              <a:t>Ce projet, conçu et lancé en 2017, va mobiliser toutes les équipes durant trois ans de 2018 à </a:t>
            </a:r>
            <a:r>
              <a:rPr lang="fr-FR" dirty="0" smtClean="0"/>
              <a:t>fin 2020.</a:t>
            </a:r>
          </a:p>
          <a:p>
            <a:pPr lvl="0"/>
            <a:endParaRPr lang="fr-FR" dirty="0"/>
          </a:p>
          <a:p>
            <a:pPr lvl="0"/>
            <a:r>
              <a:rPr lang="fr-FR" dirty="0"/>
              <a:t>Il </a:t>
            </a:r>
            <a:r>
              <a:rPr lang="fr-FR" dirty="0" smtClean="0"/>
              <a:t>est </a:t>
            </a:r>
            <a:r>
              <a:rPr lang="fr-FR" dirty="0"/>
              <a:t>mis en place progressivement selon une méthodologie originale articulée autour de trois principes…</a:t>
            </a:r>
          </a:p>
          <a:p>
            <a:endParaRPr lang="fr-FR" dirty="0"/>
          </a:p>
        </p:txBody>
      </p:sp>
      <p:sp>
        <p:nvSpPr>
          <p:cNvPr id="4" name="Espace réservé du numéro de diapositive 3"/>
          <p:cNvSpPr>
            <a:spLocks noGrp="1"/>
          </p:cNvSpPr>
          <p:nvPr>
            <p:ph type="sldNum" sz="quarter" idx="10"/>
          </p:nvPr>
        </p:nvSpPr>
        <p:spPr/>
        <p:txBody>
          <a:bodyPr/>
          <a:lstStyle/>
          <a:p>
            <a:fld id="{8ECCDAE1-BCB9-4D8F-BAA1-0BFC59B39D34}" type="slidenum">
              <a:rPr lang="fr-FR" smtClean="0"/>
              <a:t>6</a:t>
            </a:fld>
            <a:endParaRPr lang="fr-FR"/>
          </a:p>
        </p:txBody>
      </p:sp>
    </p:spTree>
    <p:extLst>
      <p:ext uri="{BB962C8B-B14F-4D97-AF65-F5344CB8AC3E}">
        <p14:creationId xmlns:p14="http://schemas.microsoft.com/office/powerpoint/2010/main" val="33875350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a:r>
              <a:rPr lang="fr-FR" dirty="0" smtClean="0"/>
              <a:t>Le 1</a:t>
            </a:r>
            <a:r>
              <a:rPr lang="fr-FR" baseline="30000" dirty="0" smtClean="0"/>
              <a:t>er</a:t>
            </a:r>
            <a:r>
              <a:rPr lang="fr-FR" dirty="0" smtClean="0"/>
              <a:t> principe, c’est le </a:t>
            </a:r>
            <a:r>
              <a:rPr lang="fr-FR" dirty="0"/>
              <a:t>croisement de </a:t>
            </a:r>
            <a:r>
              <a:rPr lang="fr-FR" b="1" dirty="0"/>
              <a:t>4 regards complémentaires</a:t>
            </a:r>
            <a:r>
              <a:rPr lang="fr-FR" dirty="0"/>
              <a:t>. </a:t>
            </a:r>
            <a:endParaRPr lang="fr-FR" dirty="0" smtClean="0"/>
          </a:p>
          <a:p>
            <a:pPr lvl="0"/>
            <a:endParaRPr lang="fr-FR" sz="1100" dirty="0"/>
          </a:p>
          <a:p>
            <a:pPr marL="628650" lvl="1" indent="-171450">
              <a:buFont typeface="Arial" panose="020B0604020202020204" pitchFamily="34" charset="0"/>
              <a:buChar char="•"/>
            </a:pPr>
            <a:r>
              <a:rPr lang="fr-FR" dirty="0" smtClean="0"/>
              <a:t>Le regard du Conseil d’administration de l’association, </a:t>
            </a:r>
            <a:endParaRPr lang="fr-FR" sz="1100" dirty="0"/>
          </a:p>
          <a:p>
            <a:pPr marL="628650" lvl="1" indent="-171450">
              <a:buFont typeface="Arial" panose="020B0604020202020204" pitchFamily="34" charset="0"/>
              <a:buChar char="•"/>
            </a:pPr>
            <a:r>
              <a:rPr lang="fr-FR" dirty="0" smtClean="0"/>
              <a:t>Le regard de bénéficiaires </a:t>
            </a:r>
            <a:r>
              <a:rPr lang="fr-FR" dirty="0"/>
              <a:t>avec un recueil de témoignages,</a:t>
            </a:r>
            <a:endParaRPr lang="fr-FR" sz="1100" dirty="0"/>
          </a:p>
          <a:p>
            <a:pPr marL="628650" lvl="1" indent="-171450">
              <a:buFont typeface="Arial" panose="020B0604020202020204" pitchFamily="34" charset="0"/>
              <a:buChar char="•"/>
            </a:pPr>
            <a:r>
              <a:rPr lang="fr-FR" dirty="0" smtClean="0"/>
              <a:t>Le regard de partenaires </a:t>
            </a:r>
            <a:r>
              <a:rPr lang="fr-FR" dirty="0"/>
              <a:t>extérieurs avec une enquête qualitative, </a:t>
            </a:r>
            <a:endParaRPr lang="fr-FR" sz="1100" dirty="0"/>
          </a:p>
          <a:p>
            <a:pPr marL="628650" lvl="1" indent="-171450">
              <a:buFont typeface="Arial" panose="020B0604020202020204" pitchFamily="34" charset="0"/>
              <a:buChar char="•"/>
            </a:pPr>
            <a:r>
              <a:rPr lang="fr-FR" dirty="0"/>
              <a:t>et bien entendu celui des collaborateurs.</a:t>
            </a:r>
            <a:endParaRPr lang="fr-FR" sz="1100" dirty="0"/>
          </a:p>
          <a:p>
            <a:endParaRPr lang="fr-FR" dirty="0"/>
          </a:p>
        </p:txBody>
      </p:sp>
      <p:sp>
        <p:nvSpPr>
          <p:cNvPr id="4" name="Espace réservé du numéro de diapositive 3"/>
          <p:cNvSpPr>
            <a:spLocks noGrp="1"/>
          </p:cNvSpPr>
          <p:nvPr>
            <p:ph type="sldNum" sz="quarter" idx="10"/>
          </p:nvPr>
        </p:nvSpPr>
        <p:spPr/>
        <p:txBody>
          <a:bodyPr/>
          <a:lstStyle/>
          <a:p>
            <a:fld id="{8ECCDAE1-BCB9-4D8F-BAA1-0BFC59B39D34}" type="slidenum">
              <a:rPr lang="fr-FR" smtClean="0"/>
              <a:t>7</a:t>
            </a:fld>
            <a:endParaRPr lang="fr-FR"/>
          </a:p>
        </p:txBody>
      </p:sp>
    </p:spTree>
    <p:extLst>
      <p:ext uri="{BB962C8B-B14F-4D97-AF65-F5344CB8AC3E}">
        <p14:creationId xmlns:p14="http://schemas.microsoft.com/office/powerpoint/2010/main" val="1576519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a:r>
              <a:rPr lang="fr-FR" b="1" dirty="0"/>
              <a:t>Ce projet a donc été vraiment </a:t>
            </a:r>
            <a:endParaRPr lang="fr-FR" b="1" dirty="0" smtClean="0"/>
          </a:p>
          <a:p>
            <a:pPr marL="171450" lvl="0" indent="-171450">
              <a:buFont typeface="Arial" panose="020B0604020202020204" pitchFamily="34" charset="0"/>
              <a:buChar char="•"/>
            </a:pPr>
            <a:r>
              <a:rPr lang="fr-FR" b="1" dirty="0" err="1" smtClean="0"/>
              <a:t>co</a:t>
            </a:r>
            <a:r>
              <a:rPr lang="fr-FR" b="1" dirty="0" smtClean="0"/>
              <a:t>-construit </a:t>
            </a:r>
            <a:r>
              <a:rPr lang="fr-FR" dirty="0"/>
              <a:t>avec l’ensemble de nos parties </a:t>
            </a:r>
            <a:r>
              <a:rPr lang="fr-FR" dirty="0" smtClean="0"/>
              <a:t>prenantes, </a:t>
            </a:r>
            <a:endParaRPr lang="fr-FR" dirty="0"/>
          </a:p>
          <a:p>
            <a:pPr marL="171450" lvl="0" indent="-171450">
              <a:buFont typeface="Arial" panose="020B0604020202020204" pitchFamily="34" charset="0"/>
              <a:buChar char="•"/>
            </a:pPr>
            <a:r>
              <a:rPr lang="fr-FR" dirty="0"/>
              <a:t>Imaginé, porté et à présent suivi par un </a:t>
            </a:r>
            <a:r>
              <a:rPr lang="fr-FR" b="1" dirty="0"/>
              <a:t>GRS</a:t>
            </a:r>
            <a:r>
              <a:rPr lang="fr-FR" dirty="0"/>
              <a:t> </a:t>
            </a:r>
            <a:r>
              <a:rPr lang="fr-FR" dirty="0" smtClean="0"/>
              <a:t>(groupe de réflexion et de suivi) de </a:t>
            </a:r>
            <a:r>
              <a:rPr lang="fr-FR" dirty="0"/>
              <a:t>12 membres volontaires et représentatifs des </a:t>
            </a:r>
            <a:r>
              <a:rPr lang="fr-FR" dirty="0" smtClean="0"/>
              <a:t>services.</a:t>
            </a:r>
            <a:endParaRPr lang="fr-FR" dirty="0"/>
          </a:p>
          <a:p>
            <a:pPr lvl="0"/>
            <a:r>
              <a:rPr lang="fr-FR" dirty="0"/>
              <a:t>et c’est le 2</a:t>
            </a:r>
            <a:r>
              <a:rPr lang="fr-FR" baseline="30000" dirty="0"/>
              <a:t>ème</a:t>
            </a:r>
            <a:r>
              <a:rPr lang="fr-FR" dirty="0"/>
              <a:t> principe de notre méthode de travail. </a:t>
            </a:r>
          </a:p>
          <a:p>
            <a:r>
              <a:rPr lang="fr-FR" dirty="0"/>
              <a:t> </a:t>
            </a:r>
          </a:p>
          <a:p>
            <a:pPr lvl="0"/>
            <a:r>
              <a:rPr lang="fr-FR" dirty="0"/>
              <a:t>Si la question du </a:t>
            </a:r>
            <a:r>
              <a:rPr lang="fr-FR" b="1" dirty="0"/>
              <a:t>sens</a:t>
            </a:r>
            <a:r>
              <a:rPr lang="fr-FR" dirty="0"/>
              <a:t> de notre action était le cap de départ, aucune feuille de route n’était toute tracée à l’avance. </a:t>
            </a:r>
            <a:endParaRPr lang="fr-FR" dirty="0" smtClean="0"/>
          </a:p>
          <a:p>
            <a:pPr lvl="0"/>
            <a:r>
              <a:rPr lang="fr-FR" dirty="0" smtClean="0"/>
              <a:t>Nous </a:t>
            </a:r>
            <a:r>
              <a:rPr lang="fr-FR" dirty="0"/>
              <a:t>avons interrogé les personnes, écouté les remarques et les suggestions, fait appel aux idées, analysé et synthétisé les propositions (notamment plus de </a:t>
            </a:r>
            <a:r>
              <a:rPr lang="fr-FR" b="1" dirty="0"/>
              <a:t>110</a:t>
            </a:r>
            <a:r>
              <a:rPr lang="fr-FR" dirty="0"/>
              <a:t> provenant des collaborateurs) </a:t>
            </a:r>
          </a:p>
          <a:p>
            <a:r>
              <a:rPr lang="fr-FR" dirty="0"/>
              <a:t> </a:t>
            </a:r>
          </a:p>
          <a:p>
            <a:pPr lvl="0"/>
            <a:r>
              <a:rPr lang="fr-FR" dirty="0"/>
              <a:t>Ambition 2020 s’est construit sur l’intelligence collective et c’est ce qui fait toute sa richesse.</a:t>
            </a:r>
          </a:p>
          <a:p>
            <a:endParaRPr lang="fr-FR" dirty="0"/>
          </a:p>
        </p:txBody>
      </p:sp>
      <p:sp>
        <p:nvSpPr>
          <p:cNvPr id="4" name="Espace réservé du numéro de diapositive 3"/>
          <p:cNvSpPr>
            <a:spLocks noGrp="1"/>
          </p:cNvSpPr>
          <p:nvPr>
            <p:ph type="sldNum" sz="quarter" idx="10"/>
          </p:nvPr>
        </p:nvSpPr>
        <p:spPr/>
        <p:txBody>
          <a:bodyPr/>
          <a:lstStyle/>
          <a:p>
            <a:fld id="{8ECCDAE1-BCB9-4D8F-BAA1-0BFC59B39D34}" type="slidenum">
              <a:rPr lang="fr-FR" smtClean="0"/>
              <a:t>8</a:t>
            </a:fld>
            <a:endParaRPr lang="fr-FR"/>
          </a:p>
        </p:txBody>
      </p:sp>
    </p:spTree>
    <p:extLst>
      <p:ext uri="{BB962C8B-B14F-4D97-AF65-F5344CB8AC3E}">
        <p14:creationId xmlns:p14="http://schemas.microsoft.com/office/powerpoint/2010/main" val="20025520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a:r>
              <a:rPr lang="fr-FR" dirty="0"/>
              <a:t>Enfin, le 3</a:t>
            </a:r>
            <a:r>
              <a:rPr lang="fr-FR" baseline="30000" dirty="0"/>
              <a:t>ème</a:t>
            </a:r>
            <a:r>
              <a:rPr lang="fr-FR" dirty="0"/>
              <a:t> principe de notre méthode, c’est l’esprit positif dans lequel nous avons </a:t>
            </a:r>
            <a:r>
              <a:rPr lang="fr-FR" dirty="0" smtClean="0"/>
              <a:t>travaillé</a:t>
            </a:r>
            <a:r>
              <a:rPr lang="fr-FR" dirty="0"/>
              <a:t> </a:t>
            </a:r>
            <a:r>
              <a:rPr lang="fr-FR" dirty="0" smtClean="0"/>
              <a:t>: </a:t>
            </a:r>
            <a:r>
              <a:rPr lang="fr-FR" b="1" dirty="0" smtClean="0"/>
              <a:t>la démarche appréciative </a:t>
            </a:r>
            <a:r>
              <a:rPr lang="fr-FR" dirty="0" smtClean="0"/>
              <a:t>ou Appréciative Inquiry.</a:t>
            </a:r>
            <a:endParaRPr lang="fr-FR" dirty="0"/>
          </a:p>
          <a:p>
            <a:r>
              <a:rPr lang="fr-FR" dirty="0"/>
              <a:t> </a:t>
            </a:r>
          </a:p>
          <a:p>
            <a:pPr lvl="0"/>
            <a:r>
              <a:rPr lang="fr-FR" dirty="0"/>
              <a:t>Nous aurions pu choisir d’étudier les dysfonctionnements pour les corriger.</a:t>
            </a:r>
          </a:p>
          <a:p>
            <a:r>
              <a:rPr lang="fr-FR" dirty="0"/>
              <a:t> </a:t>
            </a:r>
          </a:p>
          <a:p>
            <a:pPr lvl="0"/>
            <a:r>
              <a:rPr lang="fr-FR" dirty="0"/>
              <a:t>Il a été choisi d’étudier les réussites collectives pour révéler les forces à la disposition de tous et sur lesquelles s’appuyer pour bâtir les projets de demain. </a:t>
            </a:r>
          </a:p>
          <a:p>
            <a:r>
              <a:rPr lang="fr-FR" dirty="0"/>
              <a:t> </a:t>
            </a:r>
          </a:p>
          <a:p>
            <a:pPr lvl="0"/>
            <a:r>
              <a:rPr lang="fr-FR" dirty="0"/>
              <a:t>Ambition 2020 a donc été nourri par cette énergie positive.</a:t>
            </a:r>
          </a:p>
          <a:p>
            <a:endParaRPr lang="fr-FR" dirty="0"/>
          </a:p>
        </p:txBody>
      </p:sp>
      <p:sp>
        <p:nvSpPr>
          <p:cNvPr id="4" name="Espace réservé du numéro de diapositive 3"/>
          <p:cNvSpPr>
            <a:spLocks noGrp="1"/>
          </p:cNvSpPr>
          <p:nvPr>
            <p:ph type="sldNum" sz="quarter" idx="10"/>
          </p:nvPr>
        </p:nvSpPr>
        <p:spPr/>
        <p:txBody>
          <a:bodyPr/>
          <a:lstStyle/>
          <a:p>
            <a:fld id="{8ECCDAE1-BCB9-4D8F-BAA1-0BFC59B39D34}" type="slidenum">
              <a:rPr lang="fr-FR" smtClean="0"/>
              <a:t>9</a:t>
            </a:fld>
            <a:endParaRPr lang="fr-FR"/>
          </a:p>
        </p:txBody>
      </p:sp>
    </p:spTree>
    <p:extLst>
      <p:ext uri="{BB962C8B-B14F-4D97-AF65-F5344CB8AC3E}">
        <p14:creationId xmlns:p14="http://schemas.microsoft.com/office/powerpoint/2010/main" val="26329774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smtClean="0"/>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Modifier le style des sous-titres du masque</a:t>
            </a:r>
            <a:endParaRPr lang="en-US" dirty="0"/>
          </a:p>
        </p:txBody>
      </p:sp>
      <p:sp>
        <p:nvSpPr>
          <p:cNvPr id="4" name="Date Placeholder 3"/>
          <p:cNvSpPr>
            <a:spLocks noGrp="1"/>
          </p:cNvSpPr>
          <p:nvPr>
            <p:ph type="dt" sz="half" idx="10"/>
          </p:nvPr>
        </p:nvSpPr>
        <p:spPr/>
        <p:txBody>
          <a:bodyPr/>
          <a:lstStyle/>
          <a:p>
            <a:fld id="{760B69EE-95BF-49E8-864D-5DF2EB8A1F69}" type="datetimeFigureOut">
              <a:rPr lang="fr-FR" smtClean="0"/>
              <a:t>21/02/2019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A5354D6-C972-428F-A61F-9C5EEB491F27}" type="slidenum">
              <a:rPr lang="fr-FR" smtClean="0"/>
              <a:t>‹N°›</a:t>
            </a:fld>
            <a:endParaRPr lang="fr-FR"/>
          </a:p>
        </p:txBody>
      </p:sp>
    </p:spTree>
    <p:extLst>
      <p:ext uri="{BB962C8B-B14F-4D97-AF65-F5344CB8AC3E}">
        <p14:creationId xmlns:p14="http://schemas.microsoft.com/office/powerpoint/2010/main" val="12926867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760B69EE-95BF-49E8-864D-5DF2EB8A1F69}" type="datetimeFigureOut">
              <a:rPr lang="fr-FR" smtClean="0"/>
              <a:t>21/02/2019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A5354D6-C972-428F-A61F-9C5EEB491F27}" type="slidenum">
              <a:rPr lang="fr-FR" smtClean="0"/>
              <a:t>‹N°›</a:t>
            </a:fld>
            <a:endParaRPr lang="fr-FR"/>
          </a:p>
        </p:txBody>
      </p:sp>
    </p:spTree>
    <p:extLst>
      <p:ext uri="{BB962C8B-B14F-4D97-AF65-F5344CB8AC3E}">
        <p14:creationId xmlns:p14="http://schemas.microsoft.com/office/powerpoint/2010/main" val="12263801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smtClean="0"/>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760B69EE-95BF-49E8-864D-5DF2EB8A1F69}" type="datetimeFigureOut">
              <a:rPr lang="fr-FR" smtClean="0"/>
              <a:t>21/02/2019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A5354D6-C972-428F-A61F-9C5EEB491F27}" type="slidenum">
              <a:rPr lang="fr-FR" smtClean="0"/>
              <a:t>‹N°›</a:t>
            </a:fld>
            <a:endParaRPr lang="fr-FR"/>
          </a:p>
        </p:txBody>
      </p:sp>
    </p:spTree>
    <p:extLst>
      <p:ext uri="{BB962C8B-B14F-4D97-AF65-F5344CB8AC3E}">
        <p14:creationId xmlns:p14="http://schemas.microsoft.com/office/powerpoint/2010/main" val="1324278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760B69EE-95BF-49E8-864D-5DF2EB8A1F69}" type="datetimeFigureOut">
              <a:rPr lang="fr-FR" smtClean="0"/>
              <a:t>21/02/2019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A5354D6-C972-428F-A61F-9C5EEB491F27}" type="slidenum">
              <a:rPr lang="fr-FR" smtClean="0"/>
              <a:t>‹N°›</a:t>
            </a:fld>
            <a:endParaRPr lang="fr-FR"/>
          </a:p>
        </p:txBody>
      </p:sp>
    </p:spTree>
    <p:extLst>
      <p:ext uri="{BB962C8B-B14F-4D97-AF65-F5344CB8AC3E}">
        <p14:creationId xmlns:p14="http://schemas.microsoft.com/office/powerpoint/2010/main" val="28575596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smtClean="0"/>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Modifier les styles du texte du masque</a:t>
            </a:r>
          </a:p>
        </p:txBody>
      </p:sp>
      <p:sp>
        <p:nvSpPr>
          <p:cNvPr id="4" name="Date Placeholder 3"/>
          <p:cNvSpPr>
            <a:spLocks noGrp="1"/>
          </p:cNvSpPr>
          <p:nvPr>
            <p:ph type="dt" sz="half" idx="10"/>
          </p:nvPr>
        </p:nvSpPr>
        <p:spPr/>
        <p:txBody>
          <a:bodyPr/>
          <a:lstStyle/>
          <a:p>
            <a:fld id="{760B69EE-95BF-49E8-864D-5DF2EB8A1F69}" type="datetimeFigureOut">
              <a:rPr lang="fr-FR" smtClean="0"/>
              <a:t>21/02/2019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A5354D6-C972-428F-A61F-9C5EEB491F27}" type="slidenum">
              <a:rPr lang="fr-FR" smtClean="0"/>
              <a:t>‹N°›</a:t>
            </a:fld>
            <a:endParaRPr lang="fr-FR"/>
          </a:p>
        </p:txBody>
      </p:sp>
    </p:spTree>
    <p:extLst>
      <p:ext uri="{BB962C8B-B14F-4D97-AF65-F5344CB8AC3E}">
        <p14:creationId xmlns:p14="http://schemas.microsoft.com/office/powerpoint/2010/main" val="11971381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760B69EE-95BF-49E8-864D-5DF2EB8A1F69}" type="datetimeFigureOut">
              <a:rPr lang="fr-FR" smtClean="0"/>
              <a:t>21/02/2019</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A5354D6-C972-428F-A61F-9C5EEB491F27}" type="slidenum">
              <a:rPr lang="fr-FR" smtClean="0"/>
              <a:t>‹N°›</a:t>
            </a:fld>
            <a:endParaRPr lang="fr-FR"/>
          </a:p>
        </p:txBody>
      </p:sp>
    </p:spTree>
    <p:extLst>
      <p:ext uri="{BB962C8B-B14F-4D97-AF65-F5344CB8AC3E}">
        <p14:creationId xmlns:p14="http://schemas.microsoft.com/office/powerpoint/2010/main" val="42146456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smtClean="0"/>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760B69EE-95BF-49E8-864D-5DF2EB8A1F69}" type="datetimeFigureOut">
              <a:rPr lang="fr-FR" smtClean="0"/>
              <a:t>21/02/2019</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FA5354D6-C972-428F-A61F-9C5EEB491F27}" type="slidenum">
              <a:rPr lang="fr-FR" smtClean="0"/>
              <a:t>‹N°›</a:t>
            </a:fld>
            <a:endParaRPr lang="fr-FR"/>
          </a:p>
        </p:txBody>
      </p:sp>
    </p:spTree>
    <p:extLst>
      <p:ext uri="{BB962C8B-B14F-4D97-AF65-F5344CB8AC3E}">
        <p14:creationId xmlns:p14="http://schemas.microsoft.com/office/powerpoint/2010/main" val="1889660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760B69EE-95BF-49E8-864D-5DF2EB8A1F69}" type="datetimeFigureOut">
              <a:rPr lang="fr-FR" smtClean="0"/>
              <a:t>21/02/2019</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FA5354D6-C972-428F-A61F-9C5EEB491F27}" type="slidenum">
              <a:rPr lang="fr-FR" smtClean="0"/>
              <a:t>‹N°›</a:t>
            </a:fld>
            <a:endParaRPr lang="fr-FR"/>
          </a:p>
        </p:txBody>
      </p:sp>
    </p:spTree>
    <p:extLst>
      <p:ext uri="{BB962C8B-B14F-4D97-AF65-F5344CB8AC3E}">
        <p14:creationId xmlns:p14="http://schemas.microsoft.com/office/powerpoint/2010/main" val="21434682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0B69EE-95BF-49E8-864D-5DF2EB8A1F69}" type="datetimeFigureOut">
              <a:rPr lang="fr-FR" smtClean="0"/>
              <a:t>21/02/2019</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FA5354D6-C972-428F-A61F-9C5EEB491F27}" type="slidenum">
              <a:rPr lang="fr-FR" smtClean="0"/>
              <a:t>‹N°›</a:t>
            </a:fld>
            <a:endParaRPr lang="fr-FR"/>
          </a:p>
        </p:txBody>
      </p:sp>
    </p:spTree>
    <p:extLst>
      <p:ext uri="{BB962C8B-B14F-4D97-AF65-F5344CB8AC3E}">
        <p14:creationId xmlns:p14="http://schemas.microsoft.com/office/powerpoint/2010/main" val="24020536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smtClean="0"/>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Date Placeholder 4"/>
          <p:cNvSpPr>
            <a:spLocks noGrp="1"/>
          </p:cNvSpPr>
          <p:nvPr>
            <p:ph type="dt" sz="half" idx="10"/>
          </p:nvPr>
        </p:nvSpPr>
        <p:spPr/>
        <p:txBody>
          <a:bodyPr/>
          <a:lstStyle/>
          <a:p>
            <a:fld id="{760B69EE-95BF-49E8-864D-5DF2EB8A1F69}" type="datetimeFigureOut">
              <a:rPr lang="fr-FR" smtClean="0"/>
              <a:t>21/02/2019</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A5354D6-C972-428F-A61F-9C5EEB491F27}" type="slidenum">
              <a:rPr lang="fr-FR" smtClean="0"/>
              <a:t>‹N°›</a:t>
            </a:fld>
            <a:endParaRPr lang="fr-FR"/>
          </a:p>
        </p:txBody>
      </p:sp>
    </p:spTree>
    <p:extLst>
      <p:ext uri="{BB962C8B-B14F-4D97-AF65-F5344CB8AC3E}">
        <p14:creationId xmlns:p14="http://schemas.microsoft.com/office/powerpoint/2010/main" val="9852664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Date Placeholder 4"/>
          <p:cNvSpPr>
            <a:spLocks noGrp="1"/>
          </p:cNvSpPr>
          <p:nvPr>
            <p:ph type="dt" sz="half" idx="10"/>
          </p:nvPr>
        </p:nvSpPr>
        <p:spPr/>
        <p:txBody>
          <a:bodyPr/>
          <a:lstStyle/>
          <a:p>
            <a:fld id="{760B69EE-95BF-49E8-864D-5DF2EB8A1F69}" type="datetimeFigureOut">
              <a:rPr lang="fr-FR" smtClean="0"/>
              <a:t>21/02/2019</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A5354D6-C972-428F-A61F-9C5EEB491F27}" type="slidenum">
              <a:rPr lang="fr-FR" smtClean="0"/>
              <a:t>‹N°›</a:t>
            </a:fld>
            <a:endParaRPr lang="fr-FR"/>
          </a:p>
        </p:txBody>
      </p:sp>
    </p:spTree>
    <p:extLst>
      <p:ext uri="{BB962C8B-B14F-4D97-AF65-F5344CB8AC3E}">
        <p14:creationId xmlns:p14="http://schemas.microsoft.com/office/powerpoint/2010/main" val="1714711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smtClean="0"/>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0B69EE-95BF-49E8-864D-5DF2EB8A1F69}" type="datetimeFigureOut">
              <a:rPr lang="fr-FR" smtClean="0"/>
              <a:t>21/02/2019</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5354D6-C972-428F-A61F-9C5EEB491F27}" type="slidenum">
              <a:rPr lang="fr-FR" smtClean="0"/>
              <a:t>‹N°›</a:t>
            </a:fld>
            <a:endParaRPr lang="fr-FR"/>
          </a:p>
        </p:txBody>
      </p:sp>
    </p:spTree>
    <p:extLst>
      <p:ext uri="{BB962C8B-B14F-4D97-AF65-F5344CB8AC3E}">
        <p14:creationId xmlns:p14="http://schemas.microsoft.com/office/powerpoint/2010/main" val="37589250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ous-titre 5"/>
          <p:cNvSpPr>
            <a:spLocks noGrp="1"/>
          </p:cNvSpPr>
          <p:nvPr>
            <p:ph type="subTitle" idx="1"/>
          </p:nvPr>
        </p:nvSpPr>
        <p:spPr/>
        <p:txBody>
          <a:bodyPr/>
          <a:lstStyle/>
          <a:p>
            <a:endParaRPr lang="fr-FR"/>
          </a:p>
        </p:txBody>
      </p:sp>
      <p:pic>
        <p:nvPicPr>
          <p:cNvPr id="7" name="Image 6"/>
          <p:cNvPicPr>
            <a:picLocks noChangeAspect="1"/>
          </p:cNvPicPr>
          <p:nvPr/>
        </p:nvPicPr>
        <p:blipFill>
          <a:blip r:embed="rId3"/>
          <a:stretch>
            <a:fillRect/>
          </a:stretch>
        </p:blipFill>
        <p:spPr>
          <a:xfrm>
            <a:off x="371176" y="2027977"/>
            <a:ext cx="8401648" cy="4410548"/>
          </a:xfrm>
          <a:prstGeom prst="rect">
            <a:avLst/>
          </a:prstGeom>
          <a:ln>
            <a:noFill/>
          </a:ln>
          <a:effectLst>
            <a:outerShdw blurRad="190500" algn="tl" rotWithShape="0">
              <a:srgbClr val="000000">
                <a:alpha val="70000"/>
              </a:srgbClr>
            </a:outerShdw>
          </a:effectLst>
        </p:spPr>
      </p:pic>
      <p:sp>
        <p:nvSpPr>
          <p:cNvPr id="8" name="ZoneTexte 7"/>
          <p:cNvSpPr txBox="1"/>
          <p:nvPr/>
        </p:nvSpPr>
        <p:spPr>
          <a:xfrm>
            <a:off x="371176" y="461727"/>
            <a:ext cx="8401648" cy="1246495"/>
          </a:xfrm>
          <a:prstGeom prst="rect">
            <a:avLst/>
          </a:prstGeom>
          <a:noFill/>
        </p:spPr>
        <p:txBody>
          <a:bodyPr wrap="square" rtlCol="0">
            <a:spAutoFit/>
          </a:bodyPr>
          <a:lstStyle/>
          <a:p>
            <a:pPr marL="285750" indent="-285750">
              <a:buFont typeface="Arial" panose="020B0604020202020204" pitchFamily="34" charset="0"/>
              <a:buChar char="•"/>
            </a:pPr>
            <a:r>
              <a:rPr lang="fr-FR" sz="1500" dirty="0" smtClean="0">
                <a:latin typeface="Smoolthan" panose="02000500000000000000" pitchFamily="2" charset="0"/>
              </a:rPr>
              <a:t>Chaque diapo possède quelques lignes de commentaire.</a:t>
            </a:r>
          </a:p>
          <a:p>
            <a:pPr marL="285750" indent="-285750">
              <a:buFont typeface="Arial" panose="020B0604020202020204" pitchFamily="34" charset="0"/>
              <a:buChar char="•"/>
            </a:pPr>
            <a:r>
              <a:rPr lang="fr-FR" sz="1500" dirty="0" smtClean="0">
                <a:latin typeface="Smoolthan" panose="02000500000000000000" pitchFamily="2" charset="0"/>
              </a:rPr>
              <a:t>Pour accéder aux commentaires, cliquez sur affichage/pages de notes.</a:t>
            </a:r>
          </a:p>
          <a:p>
            <a:pPr marL="285750" indent="-285750">
              <a:buFont typeface="Arial" panose="020B0604020202020204" pitchFamily="34" charset="0"/>
              <a:buChar char="•"/>
            </a:pPr>
            <a:r>
              <a:rPr lang="fr-FR" sz="1500" dirty="0" smtClean="0">
                <a:latin typeface="Smoolthan" panose="02000500000000000000" pitchFamily="2" charset="0"/>
              </a:rPr>
              <a:t>Vous pouvez les imprimer : fichier/imprimer/en mode pages de notes.</a:t>
            </a:r>
          </a:p>
          <a:p>
            <a:pPr marL="285750" indent="-285750">
              <a:buFont typeface="Arial" panose="020B0604020202020204" pitchFamily="34" charset="0"/>
              <a:buChar char="•"/>
            </a:pPr>
            <a:r>
              <a:rPr lang="fr-FR" sz="1500" dirty="0" smtClean="0">
                <a:latin typeface="Smoolthan" panose="02000500000000000000" pitchFamily="2" charset="0"/>
              </a:rPr>
              <a:t>Lorsque vous projetez le diaporama (revenir sur affichage/normal) les commentaires redeviennent invisibles.</a:t>
            </a:r>
            <a:endParaRPr lang="fr-FR" sz="1500" dirty="0">
              <a:latin typeface="Smoolthan" panose="02000500000000000000" pitchFamily="2" charset="0"/>
            </a:endParaRPr>
          </a:p>
        </p:txBody>
      </p:sp>
      <p:sp>
        <p:nvSpPr>
          <p:cNvPr id="9" name="Ellipse 8"/>
          <p:cNvSpPr/>
          <p:nvPr/>
        </p:nvSpPr>
        <p:spPr>
          <a:xfrm>
            <a:off x="4001632" y="1892174"/>
            <a:ext cx="986827" cy="4707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p:cNvSpPr/>
          <p:nvPr/>
        </p:nvSpPr>
        <p:spPr>
          <a:xfrm>
            <a:off x="1222217" y="1892173"/>
            <a:ext cx="534155" cy="94156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p:cNvSpPr/>
          <p:nvPr/>
        </p:nvSpPr>
        <p:spPr>
          <a:xfrm>
            <a:off x="4454303" y="5257800"/>
            <a:ext cx="4191755" cy="94156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6985780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82838"/>
            <a:ext cx="9144000" cy="6492323"/>
          </a:xfrm>
          <a:prstGeom prst="rect">
            <a:avLst/>
          </a:prstGeom>
        </p:spPr>
      </p:pic>
    </p:spTree>
    <p:extLst>
      <p:ext uri="{BB962C8B-B14F-4D97-AF65-F5344CB8AC3E}">
        <p14:creationId xmlns:p14="http://schemas.microsoft.com/office/powerpoint/2010/main" val="282916032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82838"/>
            <a:ext cx="9144000" cy="6492323"/>
          </a:xfrm>
          <a:prstGeom prst="rect">
            <a:avLst/>
          </a:prstGeom>
        </p:spPr>
      </p:pic>
    </p:spTree>
    <p:extLst>
      <p:ext uri="{BB962C8B-B14F-4D97-AF65-F5344CB8AC3E}">
        <p14:creationId xmlns:p14="http://schemas.microsoft.com/office/powerpoint/2010/main" val="219293445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82838"/>
            <a:ext cx="9144000" cy="6492323"/>
          </a:xfrm>
          <a:prstGeom prst="rect">
            <a:avLst/>
          </a:prstGeom>
        </p:spPr>
      </p:pic>
    </p:spTree>
    <p:extLst>
      <p:ext uri="{BB962C8B-B14F-4D97-AF65-F5344CB8AC3E}">
        <p14:creationId xmlns:p14="http://schemas.microsoft.com/office/powerpoint/2010/main" val="12056206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82838"/>
            <a:ext cx="9144000" cy="6492323"/>
          </a:xfrm>
          <a:prstGeom prst="rect">
            <a:avLst/>
          </a:prstGeom>
        </p:spPr>
      </p:pic>
    </p:spTree>
    <p:extLst>
      <p:ext uri="{BB962C8B-B14F-4D97-AF65-F5344CB8AC3E}">
        <p14:creationId xmlns:p14="http://schemas.microsoft.com/office/powerpoint/2010/main" val="3099734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82838"/>
            <a:ext cx="9144000" cy="6492323"/>
          </a:xfrm>
          <a:prstGeom prst="rect">
            <a:avLst/>
          </a:prstGeom>
        </p:spPr>
      </p:pic>
    </p:spTree>
    <p:extLst>
      <p:ext uri="{BB962C8B-B14F-4D97-AF65-F5344CB8AC3E}">
        <p14:creationId xmlns:p14="http://schemas.microsoft.com/office/powerpoint/2010/main" val="23279626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82838"/>
            <a:ext cx="9144000" cy="6492323"/>
          </a:xfrm>
          <a:prstGeom prst="rect">
            <a:avLst/>
          </a:prstGeom>
        </p:spPr>
      </p:pic>
    </p:spTree>
    <p:extLst>
      <p:ext uri="{BB962C8B-B14F-4D97-AF65-F5344CB8AC3E}">
        <p14:creationId xmlns:p14="http://schemas.microsoft.com/office/powerpoint/2010/main" val="3506066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82838"/>
            <a:ext cx="9144000" cy="6492323"/>
          </a:xfrm>
          <a:prstGeom prst="rect">
            <a:avLst/>
          </a:prstGeom>
        </p:spPr>
      </p:pic>
    </p:spTree>
    <p:extLst>
      <p:ext uri="{BB962C8B-B14F-4D97-AF65-F5344CB8AC3E}">
        <p14:creationId xmlns:p14="http://schemas.microsoft.com/office/powerpoint/2010/main" val="38474483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82838"/>
            <a:ext cx="9144000" cy="6492323"/>
          </a:xfrm>
          <a:prstGeom prst="rect">
            <a:avLst/>
          </a:prstGeom>
        </p:spPr>
      </p:pic>
    </p:spTree>
    <p:extLst>
      <p:ext uri="{BB962C8B-B14F-4D97-AF65-F5344CB8AC3E}">
        <p14:creationId xmlns:p14="http://schemas.microsoft.com/office/powerpoint/2010/main" val="102547707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82838"/>
            <a:ext cx="9144000" cy="6492323"/>
          </a:xfrm>
          <a:prstGeom prst="rect">
            <a:avLst/>
          </a:prstGeom>
        </p:spPr>
      </p:pic>
    </p:spTree>
    <p:extLst>
      <p:ext uri="{BB962C8B-B14F-4D97-AF65-F5344CB8AC3E}">
        <p14:creationId xmlns:p14="http://schemas.microsoft.com/office/powerpoint/2010/main" val="87615811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82838"/>
            <a:ext cx="9144000" cy="6492323"/>
          </a:xfrm>
          <a:prstGeom prst="rect">
            <a:avLst/>
          </a:prstGeom>
        </p:spPr>
      </p:pic>
    </p:spTree>
    <p:extLst>
      <p:ext uri="{BB962C8B-B14F-4D97-AF65-F5344CB8AC3E}">
        <p14:creationId xmlns:p14="http://schemas.microsoft.com/office/powerpoint/2010/main" val="34092575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036760"/>
            <a:ext cx="7772400" cy="2387600"/>
          </a:xfrm>
        </p:spPr>
        <p:txBody>
          <a:bodyPr/>
          <a:lstStyle/>
          <a:p>
            <a:r>
              <a:rPr lang="fr-FR" dirty="0" smtClean="0">
                <a:solidFill>
                  <a:schemeClr val="tx2"/>
                </a:solidFill>
                <a:latin typeface="Rimouski Sb" panose="020F0606020000020004" pitchFamily="34" charset="0"/>
              </a:rPr>
              <a:t>Ambition</a:t>
            </a:r>
            <a:r>
              <a:rPr lang="fr-FR" dirty="0" smtClean="0">
                <a:latin typeface="Rimouski Sb" panose="020F0606020000020004" pitchFamily="34" charset="0"/>
              </a:rPr>
              <a:t> </a:t>
            </a:r>
            <a:r>
              <a:rPr lang="fr-FR" dirty="0" smtClean="0">
                <a:solidFill>
                  <a:schemeClr val="bg2"/>
                </a:solidFill>
                <a:latin typeface="Rimouski Sb" panose="020F0606020000020004" pitchFamily="34" charset="0"/>
              </a:rPr>
              <a:t>2020</a:t>
            </a:r>
            <a:endParaRPr lang="fr-FR" dirty="0">
              <a:solidFill>
                <a:schemeClr val="bg2"/>
              </a:solidFill>
              <a:latin typeface="Rimouski Sb" panose="020F0606020000020004" pitchFamily="34" charset="0"/>
            </a:endParaRPr>
          </a:p>
        </p:txBody>
      </p:sp>
      <p:sp>
        <p:nvSpPr>
          <p:cNvPr id="3" name="Sous-titre 2"/>
          <p:cNvSpPr>
            <a:spLocks noGrp="1"/>
          </p:cNvSpPr>
          <p:nvPr>
            <p:ph type="subTitle" idx="1"/>
          </p:nvPr>
        </p:nvSpPr>
        <p:spPr>
          <a:xfrm>
            <a:off x="1143000" y="4516435"/>
            <a:ext cx="6858000" cy="1655762"/>
          </a:xfrm>
        </p:spPr>
        <p:txBody>
          <a:bodyPr/>
          <a:lstStyle/>
          <a:p>
            <a:r>
              <a:rPr lang="fr-FR" dirty="0" smtClean="0">
                <a:solidFill>
                  <a:schemeClr val="tx1">
                    <a:lumMod val="50000"/>
                    <a:lumOff val="50000"/>
                  </a:schemeClr>
                </a:solidFill>
                <a:latin typeface="Rimouski Sb" panose="020F0606020000020004" pitchFamily="34" charset="0"/>
              </a:rPr>
              <a:t>L’infographie commentée</a:t>
            </a:r>
            <a:endParaRPr lang="fr-FR" dirty="0">
              <a:solidFill>
                <a:schemeClr val="tx1">
                  <a:lumMod val="50000"/>
                  <a:lumOff val="50000"/>
                </a:schemeClr>
              </a:solidFill>
              <a:latin typeface="Rimouski Sb" panose="020F0606020000020004" pitchFamily="34" charset="0"/>
            </a:endParaRPr>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0701" y="415444"/>
            <a:ext cx="6002597" cy="1721174"/>
          </a:xfrm>
          <a:prstGeom prst="rect">
            <a:avLst/>
          </a:prstGeom>
        </p:spPr>
      </p:pic>
    </p:spTree>
    <p:extLst>
      <p:ext uri="{BB962C8B-B14F-4D97-AF65-F5344CB8AC3E}">
        <p14:creationId xmlns:p14="http://schemas.microsoft.com/office/powerpoint/2010/main" val="23544006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82838"/>
            <a:ext cx="9144000" cy="6492323"/>
          </a:xfrm>
          <a:prstGeom prst="rect">
            <a:avLst/>
          </a:prstGeom>
        </p:spPr>
      </p:pic>
    </p:spTree>
    <p:extLst>
      <p:ext uri="{BB962C8B-B14F-4D97-AF65-F5344CB8AC3E}">
        <p14:creationId xmlns:p14="http://schemas.microsoft.com/office/powerpoint/2010/main" val="31747810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82838"/>
            <a:ext cx="9144000" cy="6492323"/>
          </a:xfrm>
          <a:prstGeom prst="rect">
            <a:avLst/>
          </a:prstGeom>
        </p:spPr>
      </p:pic>
    </p:spTree>
    <p:extLst>
      <p:ext uri="{BB962C8B-B14F-4D97-AF65-F5344CB8AC3E}">
        <p14:creationId xmlns:p14="http://schemas.microsoft.com/office/powerpoint/2010/main" val="254678336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82838"/>
            <a:ext cx="9144000" cy="6492323"/>
          </a:xfrm>
          <a:prstGeom prst="rect">
            <a:avLst/>
          </a:prstGeom>
        </p:spPr>
      </p:pic>
    </p:spTree>
    <p:extLst>
      <p:ext uri="{BB962C8B-B14F-4D97-AF65-F5344CB8AC3E}">
        <p14:creationId xmlns:p14="http://schemas.microsoft.com/office/powerpoint/2010/main" val="20904689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82838"/>
            <a:ext cx="9144000" cy="6492323"/>
          </a:xfrm>
          <a:prstGeom prst="rect">
            <a:avLst/>
          </a:prstGeom>
        </p:spPr>
      </p:pic>
    </p:spTree>
    <p:extLst>
      <p:ext uri="{BB962C8B-B14F-4D97-AF65-F5344CB8AC3E}">
        <p14:creationId xmlns:p14="http://schemas.microsoft.com/office/powerpoint/2010/main" val="403168920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82838"/>
            <a:ext cx="9144000" cy="6492323"/>
          </a:xfrm>
          <a:prstGeom prst="rect">
            <a:avLst/>
          </a:prstGeom>
        </p:spPr>
      </p:pic>
    </p:spTree>
    <p:extLst>
      <p:ext uri="{BB962C8B-B14F-4D97-AF65-F5344CB8AC3E}">
        <p14:creationId xmlns:p14="http://schemas.microsoft.com/office/powerpoint/2010/main" val="304404099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82838"/>
            <a:ext cx="9144000" cy="6492323"/>
          </a:xfrm>
          <a:prstGeom prst="rect">
            <a:avLst/>
          </a:prstGeom>
        </p:spPr>
      </p:pic>
    </p:spTree>
    <p:extLst>
      <p:ext uri="{BB962C8B-B14F-4D97-AF65-F5344CB8AC3E}">
        <p14:creationId xmlns:p14="http://schemas.microsoft.com/office/powerpoint/2010/main" val="152846933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82838"/>
            <a:ext cx="9144000" cy="6492323"/>
          </a:xfrm>
          <a:prstGeom prst="rect">
            <a:avLst/>
          </a:prstGeom>
        </p:spPr>
      </p:pic>
    </p:spTree>
    <p:extLst>
      <p:ext uri="{BB962C8B-B14F-4D97-AF65-F5344CB8AC3E}">
        <p14:creationId xmlns:p14="http://schemas.microsoft.com/office/powerpoint/2010/main" val="87658424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82838"/>
            <a:ext cx="9144000" cy="6492323"/>
          </a:xfrm>
          <a:prstGeom prst="rect">
            <a:avLst/>
          </a:prstGeom>
        </p:spPr>
      </p:pic>
    </p:spTree>
    <p:extLst>
      <p:ext uri="{BB962C8B-B14F-4D97-AF65-F5344CB8AC3E}">
        <p14:creationId xmlns:p14="http://schemas.microsoft.com/office/powerpoint/2010/main" val="230569481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82838"/>
            <a:ext cx="9144000" cy="6492323"/>
          </a:xfrm>
          <a:prstGeom prst="rect">
            <a:avLst/>
          </a:prstGeom>
        </p:spPr>
      </p:pic>
    </p:spTree>
    <p:extLst>
      <p:ext uri="{BB962C8B-B14F-4D97-AF65-F5344CB8AC3E}">
        <p14:creationId xmlns:p14="http://schemas.microsoft.com/office/powerpoint/2010/main" val="36861223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82838"/>
            <a:ext cx="9144000" cy="6492323"/>
          </a:xfrm>
          <a:prstGeom prst="rect">
            <a:avLst/>
          </a:prstGeom>
        </p:spPr>
      </p:pic>
    </p:spTree>
    <p:extLst>
      <p:ext uri="{BB962C8B-B14F-4D97-AF65-F5344CB8AC3E}">
        <p14:creationId xmlns:p14="http://schemas.microsoft.com/office/powerpoint/2010/main" val="10319920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82838"/>
            <a:ext cx="9144000" cy="6492323"/>
          </a:xfrm>
          <a:prstGeom prst="rect">
            <a:avLst/>
          </a:prstGeom>
        </p:spPr>
      </p:pic>
    </p:spTree>
    <p:extLst>
      <p:ext uri="{BB962C8B-B14F-4D97-AF65-F5344CB8AC3E}">
        <p14:creationId xmlns:p14="http://schemas.microsoft.com/office/powerpoint/2010/main" val="40561674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82838"/>
            <a:ext cx="9144000" cy="6492323"/>
          </a:xfrm>
          <a:prstGeom prst="rect">
            <a:avLst/>
          </a:prstGeom>
        </p:spPr>
      </p:pic>
    </p:spTree>
    <p:extLst>
      <p:ext uri="{BB962C8B-B14F-4D97-AF65-F5344CB8AC3E}">
        <p14:creationId xmlns:p14="http://schemas.microsoft.com/office/powerpoint/2010/main" val="31684724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82838"/>
            <a:ext cx="9144000" cy="6492323"/>
          </a:xfrm>
          <a:prstGeom prst="rect">
            <a:avLst/>
          </a:prstGeom>
        </p:spPr>
      </p:pic>
    </p:spTree>
    <p:extLst>
      <p:ext uri="{BB962C8B-B14F-4D97-AF65-F5344CB8AC3E}">
        <p14:creationId xmlns:p14="http://schemas.microsoft.com/office/powerpoint/2010/main" val="39653198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82838"/>
            <a:ext cx="9144000" cy="6492323"/>
          </a:xfrm>
          <a:prstGeom prst="rect">
            <a:avLst/>
          </a:prstGeom>
        </p:spPr>
      </p:pic>
    </p:spTree>
    <p:extLst>
      <p:ext uri="{BB962C8B-B14F-4D97-AF65-F5344CB8AC3E}">
        <p14:creationId xmlns:p14="http://schemas.microsoft.com/office/powerpoint/2010/main" val="23183490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82838"/>
            <a:ext cx="9144000" cy="6492323"/>
          </a:xfrm>
          <a:prstGeom prst="rect">
            <a:avLst/>
          </a:prstGeom>
        </p:spPr>
      </p:pic>
    </p:spTree>
    <p:extLst>
      <p:ext uri="{BB962C8B-B14F-4D97-AF65-F5344CB8AC3E}">
        <p14:creationId xmlns:p14="http://schemas.microsoft.com/office/powerpoint/2010/main" val="21670712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82838"/>
            <a:ext cx="9144000" cy="6492323"/>
          </a:xfrm>
          <a:prstGeom prst="rect">
            <a:avLst/>
          </a:prstGeom>
        </p:spPr>
      </p:pic>
    </p:spTree>
    <p:extLst>
      <p:ext uri="{BB962C8B-B14F-4D97-AF65-F5344CB8AC3E}">
        <p14:creationId xmlns:p14="http://schemas.microsoft.com/office/powerpoint/2010/main" val="829783769"/>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ALFA3A - THEME 1">
      <a:dk1>
        <a:srgbClr val="000000"/>
      </a:dk1>
      <a:lt1>
        <a:sysClr val="window" lastClr="FFFFFF"/>
      </a:lt1>
      <a:dk2>
        <a:srgbClr val="F29400"/>
      </a:dk2>
      <a:lt2>
        <a:srgbClr val="E53E16"/>
      </a:lt2>
      <a:accent1>
        <a:srgbClr val="A71979"/>
      </a:accent1>
      <a:accent2>
        <a:srgbClr val="E2AF00"/>
      </a:accent2>
      <a:accent3>
        <a:srgbClr val="B2BC00"/>
      </a:accent3>
      <a:accent4>
        <a:srgbClr val="00B0DB"/>
      </a:accent4>
      <a:accent5>
        <a:srgbClr val="E5006D"/>
      </a:accent5>
      <a:accent6>
        <a:srgbClr val="7AC6B6"/>
      </a:accent6>
      <a:hlink>
        <a:srgbClr val="0070C0"/>
      </a:hlink>
      <a:folHlink>
        <a:srgbClr val="7030A0"/>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117</TotalTime>
  <Words>579</Words>
  <Application>Microsoft Office PowerPoint</Application>
  <PresentationFormat>Affichage à l'écran (4:3)</PresentationFormat>
  <Paragraphs>160</Paragraphs>
  <Slides>28</Slides>
  <Notes>28</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28</vt:i4>
      </vt:variant>
    </vt:vector>
  </HeadingPairs>
  <TitlesOfParts>
    <vt:vector size="35" baseType="lpstr">
      <vt:lpstr>Arial</vt:lpstr>
      <vt:lpstr>Calibri</vt:lpstr>
      <vt:lpstr>Calibri Light</vt:lpstr>
      <vt:lpstr>Rimouski Sb</vt:lpstr>
      <vt:lpstr>Smoolthan</vt:lpstr>
      <vt:lpstr>Wingdings</vt:lpstr>
      <vt:lpstr>Thème Office</vt:lpstr>
      <vt:lpstr>Présentation PowerPoint</vt:lpstr>
      <vt:lpstr>Ambition 2020</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Marie christine BLANCHARD</dc:creator>
  <cp:lastModifiedBy>Marie christine BLANCHARD</cp:lastModifiedBy>
  <cp:revision>34</cp:revision>
  <cp:lastPrinted>2019-02-21T15:11:35Z</cp:lastPrinted>
  <dcterms:created xsi:type="dcterms:W3CDTF">2019-02-21T13:23:42Z</dcterms:created>
  <dcterms:modified xsi:type="dcterms:W3CDTF">2019-02-21T15:20:54Z</dcterms:modified>
</cp:coreProperties>
</file>